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426" r:id="rId2"/>
    <p:sldId id="383" r:id="rId3"/>
    <p:sldId id="384" r:id="rId4"/>
    <p:sldId id="429" r:id="rId5"/>
    <p:sldId id="422" r:id="rId6"/>
    <p:sldId id="427" r:id="rId7"/>
    <p:sldId id="389" r:id="rId8"/>
    <p:sldId id="390" r:id="rId9"/>
    <p:sldId id="414" r:id="rId10"/>
    <p:sldId id="392" r:id="rId11"/>
    <p:sldId id="405" r:id="rId12"/>
    <p:sldId id="415" r:id="rId13"/>
    <p:sldId id="393" r:id="rId14"/>
    <p:sldId id="394" r:id="rId15"/>
    <p:sldId id="430" r:id="rId16"/>
    <p:sldId id="396" r:id="rId17"/>
    <p:sldId id="421" r:id="rId18"/>
    <p:sldId id="407" r:id="rId19"/>
    <p:sldId id="398" r:id="rId20"/>
    <p:sldId id="399" r:id="rId21"/>
    <p:sldId id="400" r:id="rId22"/>
    <p:sldId id="423" r:id="rId23"/>
    <p:sldId id="410" r:id="rId24"/>
    <p:sldId id="413" r:id="rId25"/>
    <p:sldId id="277" r:id="rId26"/>
  </p:sldIdLst>
  <p:sldSz cx="12192000" cy="6858000"/>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yan  M. Saputra" initials="RMS" lastIdx="2" clrIdx="0">
    <p:extLst>
      <p:ext uri="{19B8F6BF-5375-455C-9EA6-DF929625EA0E}">
        <p15:presenceInfo xmlns:p15="http://schemas.microsoft.com/office/powerpoint/2012/main" userId="S-1-5-21-1645522239-823518204-682003330-16004" providerId="AD"/>
      </p:ext>
    </p:extLst>
  </p:cmAuthor>
  <p:cmAuthor id="2" name="Ming Xiu PUA (SINGSTAT)" initials="MXP(" lastIdx="1" clrIdx="1">
    <p:extLst>
      <p:ext uri="{19B8F6BF-5375-455C-9EA6-DF929625EA0E}">
        <p15:presenceInfo xmlns:p15="http://schemas.microsoft.com/office/powerpoint/2012/main" userId="S-1-5-21-1216582894-834684500-1334827815-8407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9900"/>
    <a:srgbClr val="0000FF"/>
    <a:srgbClr val="33CC33"/>
    <a:srgbClr val="008000"/>
    <a:srgbClr val="009900"/>
    <a:srgbClr val="BFBFBF"/>
    <a:srgbClr val="6600FF"/>
    <a:srgbClr val="2A7286"/>
    <a:srgbClr val="D31B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1800" autoAdjust="0"/>
  </p:normalViewPr>
  <p:slideViewPr>
    <p:cSldViewPr snapToGrid="0">
      <p:cViewPr varScale="1">
        <p:scale>
          <a:sx n="48" d="100"/>
          <a:sy n="48" d="100"/>
        </p:scale>
        <p:origin x="1458" y="36"/>
      </p:cViewPr>
      <p:guideLst>
        <p:guide orient="horz" pos="2160"/>
        <p:guide pos="3840"/>
      </p:guideLst>
    </p:cSldViewPr>
  </p:slideViewPr>
  <p:notesTextViewPr>
    <p:cViewPr>
      <p:scale>
        <a:sx n="1" d="1"/>
        <a:sy n="1" d="1"/>
      </p:scale>
      <p:origin x="0" y="0"/>
    </p:cViewPr>
  </p:notesTextViewPr>
  <p:sorterViewPr>
    <p:cViewPr>
      <p:scale>
        <a:sx n="100" d="100"/>
        <a:sy n="100" d="100"/>
      </p:scale>
      <p:origin x="0" y="-126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sz="quarter" idx="1"/>
          </p:nvPr>
        </p:nvSpPr>
        <p:spPr>
          <a:xfrm>
            <a:off x="3884613" y="0"/>
            <a:ext cx="2971800" cy="498056"/>
          </a:xfrm>
          <a:prstGeom prst="rect">
            <a:avLst/>
          </a:prstGeom>
        </p:spPr>
        <p:txBody>
          <a:bodyPr vert="horz" lIns="91440" tIns="45720" rIns="91440" bIns="45720" rtlCol="0"/>
          <a:lstStyle>
            <a:lvl1pPr algn="r">
              <a:defRPr sz="1200"/>
            </a:lvl1pPr>
          </a:lstStyle>
          <a:p>
            <a:fld id="{B926947D-7C36-4333-A3B5-C279265495E3}" type="datetimeFigureOut">
              <a:rPr lang="en-SG" smtClean="0"/>
              <a:t>22/10/2020</a:t>
            </a:fld>
            <a:endParaRPr lang="en-SG"/>
          </a:p>
        </p:txBody>
      </p:sp>
      <p:sp>
        <p:nvSpPr>
          <p:cNvPr id="4" name="Footer Placeholder 3"/>
          <p:cNvSpPr>
            <a:spLocks noGrp="1"/>
          </p:cNvSpPr>
          <p:nvPr>
            <p:ph type="ftr" sz="quarter" idx="2"/>
          </p:nvPr>
        </p:nvSpPr>
        <p:spPr>
          <a:xfrm>
            <a:off x="0" y="9428584"/>
            <a:ext cx="2971800" cy="498055"/>
          </a:xfrm>
          <a:prstGeom prst="rect">
            <a:avLst/>
          </a:prstGeom>
        </p:spPr>
        <p:txBody>
          <a:bodyPr vert="horz" lIns="91440" tIns="45720" rIns="91440" bIns="45720" rtlCol="0" anchor="b"/>
          <a:lstStyle>
            <a:lvl1pPr algn="l">
              <a:defRPr sz="1200"/>
            </a:lvl1pPr>
          </a:lstStyle>
          <a:p>
            <a:endParaRPr lang="en-SG"/>
          </a:p>
        </p:txBody>
      </p:sp>
      <p:sp>
        <p:nvSpPr>
          <p:cNvPr id="5" name="Slide Number Placeholder 4"/>
          <p:cNvSpPr>
            <a:spLocks noGrp="1"/>
          </p:cNvSpPr>
          <p:nvPr>
            <p:ph type="sldNum" sz="quarter" idx="3"/>
          </p:nvPr>
        </p:nvSpPr>
        <p:spPr>
          <a:xfrm>
            <a:off x="3884613" y="9428584"/>
            <a:ext cx="2971800" cy="498055"/>
          </a:xfrm>
          <a:prstGeom prst="rect">
            <a:avLst/>
          </a:prstGeom>
        </p:spPr>
        <p:txBody>
          <a:bodyPr vert="horz" lIns="91440" tIns="45720" rIns="91440" bIns="45720" rtlCol="0" anchor="b"/>
          <a:lstStyle>
            <a:lvl1pPr algn="r">
              <a:defRPr sz="1200"/>
            </a:lvl1pPr>
          </a:lstStyle>
          <a:p>
            <a:fld id="{1C4E24CA-5C3D-4176-93DA-D035401F8364}" type="slidenum">
              <a:rPr lang="en-SG" smtClean="0"/>
              <a:t>‹#›</a:t>
            </a:fld>
            <a:endParaRPr lang="en-SG"/>
          </a:p>
        </p:txBody>
      </p:sp>
    </p:spTree>
    <p:extLst>
      <p:ext uri="{BB962C8B-B14F-4D97-AF65-F5344CB8AC3E}">
        <p14:creationId xmlns:p14="http://schemas.microsoft.com/office/powerpoint/2010/main" val="1247450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056"/>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98056"/>
          </a:xfrm>
          <a:prstGeom prst="rect">
            <a:avLst/>
          </a:prstGeom>
        </p:spPr>
        <p:txBody>
          <a:bodyPr vert="horz" lIns="91440" tIns="45720" rIns="91440" bIns="45720" rtlCol="0"/>
          <a:lstStyle>
            <a:lvl1pPr algn="r">
              <a:defRPr sz="1200"/>
            </a:lvl1pPr>
          </a:lstStyle>
          <a:p>
            <a:fld id="{E8F57DA7-0D5B-433F-A6EF-917739011CE8}" type="datetimeFigureOut">
              <a:rPr lang="en-SG" smtClean="0"/>
              <a:t>22/10/2020</a:t>
            </a:fld>
            <a:endParaRPr lang="en-SG"/>
          </a:p>
        </p:txBody>
      </p:sp>
      <p:sp>
        <p:nvSpPr>
          <p:cNvPr id="4" name="Slide Image Placeholder 3"/>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777194"/>
            <a:ext cx="548640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a:defRPr sz="1200"/>
            </a:lvl1pPr>
          </a:lstStyle>
          <a:p>
            <a:fld id="{C41BD8CD-2636-41D2-B13B-BA2A1CCF2E8F}" type="slidenum">
              <a:rPr lang="en-SG" smtClean="0"/>
              <a:t>‹#›</a:t>
            </a:fld>
            <a:endParaRPr lang="en-SG"/>
          </a:p>
        </p:txBody>
      </p:sp>
    </p:spTree>
    <p:extLst>
      <p:ext uri="{BB962C8B-B14F-4D97-AF65-F5344CB8AC3E}">
        <p14:creationId xmlns:p14="http://schemas.microsoft.com/office/powerpoint/2010/main" val="4068459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C41BD8CD-2636-41D2-B13B-BA2A1CCF2E8F}" type="slidenum">
              <a:rPr lang="en-SG" smtClean="0"/>
              <a:t>1</a:t>
            </a:fld>
            <a:endParaRPr lang="en-SG"/>
          </a:p>
        </p:txBody>
      </p:sp>
    </p:spTree>
    <p:extLst>
      <p:ext uri="{BB962C8B-B14F-4D97-AF65-F5344CB8AC3E}">
        <p14:creationId xmlns:p14="http://schemas.microsoft.com/office/powerpoint/2010/main" val="3805216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10</a:t>
            </a:fld>
            <a:endParaRPr lang="en-SG"/>
          </a:p>
        </p:txBody>
      </p:sp>
    </p:spTree>
    <p:extLst>
      <p:ext uri="{BB962C8B-B14F-4D97-AF65-F5344CB8AC3E}">
        <p14:creationId xmlns:p14="http://schemas.microsoft.com/office/powerpoint/2010/main" val="1119635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11</a:t>
            </a:fld>
            <a:endParaRPr lang="en-SG"/>
          </a:p>
        </p:txBody>
      </p:sp>
    </p:spTree>
    <p:extLst>
      <p:ext uri="{BB962C8B-B14F-4D97-AF65-F5344CB8AC3E}">
        <p14:creationId xmlns:p14="http://schemas.microsoft.com/office/powerpoint/2010/main" val="1040109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12</a:t>
            </a:fld>
            <a:endParaRPr lang="en-SG"/>
          </a:p>
        </p:txBody>
      </p:sp>
    </p:spTree>
    <p:extLst>
      <p:ext uri="{BB962C8B-B14F-4D97-AF65-F5344CB8AC3E}">
        <p14:creationId xmlns:p14="http://schemas.microsoft.com/office/powerpoint/2010/main" val="3125522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13</a:t>
            </a:fld>
            <a:endParaRPr lang="en-SG"/>
          </a:p>
        </p:txBody>
      </p:sp>
    </p:spTree>
    <p:extLst>
      <p:ext uri="{BB962C8B-B14F-4D97-AF65-F5344CB8AC3E}">
        <p14:creationId xmlns:p14="http://schemas.microsoft.com/office/powerpoint/2010/main" val="4288469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14</a:t>
            </a:fld>
            <a:endParaRPr lang="en-SG"/>
          </a:p>
        </p:txBody>
      </p:sp>
    </p:spTree>
    <p:extLst>
      <p:ext uri="{BB962C8B-B14F-4D97-AF65-F5344CB8AC3E}">
        <p14:creationId xmlns:p14="http://schemas.microsoft.com/office/powerpoint/2010/main" val="3779105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15</a:t>
            </a:fld>
            <a:endParaRPr lang="en-SG"/>
          </a:p>
        </p:txBody>
      </p:sp>
    </p:spTree>
    <p:extLst>
      <p:ext uri="{BB962C8B-B14F-4D97-AF65-F5344CB8AC3E}">
        <p14:creationId xmlns:p14="http://schemas.microsoft.com/office/powerpoint/2010/main" val="4292280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16</a:t>
            </a:fld>
            <a:endParaRPr lang="en-SG"/>
          </a:p>
        </p:txBody>
      </p:sp>
    </p:spTree>
    <p:extLst>
      <p:ext uri="{BB962C8B-B14F-4D97-AF65-F5344CB8AC3E}">
        <p14:creationId xmlns:p14="http://schemas.microsoft.com/office/powerpoint/2010/main" val="3346197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41BD8CD-2636-41D2-B13B-BA2A1CCF2E8F}" type="slidenum">
              <a:rPr lang="en-SG" smtClean="0"/>
              <a:t>17</a:t>
            </a:fld>
            <a:endParaRPr lang="en-SG"/>
          </a:p>
        </p:txBody>
      </p:sp>
    </p:spTree>
    <p:extLst>
      <p:ext uri="{BB962C8B-B14F-4D97-AF65-F5344CB8AC3E}">
        <p14:creationId xmlns:p14="http://schemas.microsoft.com/office/powerpoint/2010/main" val="1040445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18</a:t>
            </a:fld>
            <a:endParaRPr lang="en-SG"/>
          </a:p>
        </p:txBody>
      </p:sp>
    </p:spTree>
    <p:extLst>
      <p:ext uri="{BB962C8B-B14F-4D97-AF65-F5344CB8AC3E}">
        <p14:creationId xmlns:p14="http://schemas.microsoft.com/office/powerpoint/2010/main" val="3088299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19</a:t>
            </a:fld>
            <a:endParaRPr lang="en-SG"/>
          </a:p>
        </p:txBody>
      </p:sp>
    </p:spTree>
    <p:extLst>
      <p:ext uri="{BB962C8B-B14F-4D97-AF65-F5344CB8AC3E}">
        <p14:creationId xmlns:p14="http://schemas.microsoft.com/office/powerpoint/2010/main" val="1262966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2</a:t>
            </a:fld>
            <a:endParaRPr lang="en-SG"/>
          </a:p>
        </p:txBody>
      </p:sp>
    </p:spTree>
    <p:extLst>
      <p:ext uri="{BB962C8B-B14F-4D97-AF65-F5344CB8AC3E}">
        <p14:creationId xmlns:p14="http://schemas.microsoft.com/office/powerpoint/2010/main" val="4206083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20</a:t>
            </a:fld>
            <a:endParaRPr lang="en-SG"/>
          </a:p>
        </p:txBody>
      </p:sp>
    </p:spTree>
    <p:extLst>
      <p:ext uri="{BB962C8B-B14F-4D97-AF65-F5344CB8AC3E}">
        <p14:creationId xmlns:p14="http://schemas.microsoft.com/office/powerpoint/2010/main" val="15841176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21</a:t>
            </a:fld>
            <a:endParaRPr lang="en-SG"/>
          </a:p>
        </p:txBody>
      </p:sp>
    </p:spTree>
    <p:extLst>
      <p:ext uri="{BB962C8B-B14F-4D97-AF65-F5344CB8AC3E}">
        <p14:creationId xmlns:p14="http://schemas.microsoft.com/office/powerpoint/2010/main" val="3053090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22</a:t>
            </a:fld>
            <a:endParaRPr lang="en-SG"/>
          </a:p>
        </p:txBody>
      </p:sp>
    </p:spTree>
    <p:extLst>
      <p:ext uri="{BB962C8B-B14F-4D97-AF65-F5344CB8AC3E}">
        <p14:creationId xmlns:p14="http://schemas.microsoft.com/office/powerpoint/2010/main" val="3873998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23</a:t>
            </a:fld>
            <a:endParaRPr lang="en-SG"/>
          </a:p>
        </p:txBody>
      </p:sp>
    </p:spTree>
    <p:extLst>
      <p:ext uri="{BB962C8B-B14F-4D97-AF65-F5344CB8AC3E}">
        <p14:creationId xmlns:p14="http://schemas.microsoft.com/office/powerpoint/2010/main" val="185320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24</a:t>
            </a:fld>
            <a:endParaRPr lang="en-SG"/>
          </a:p>
        </p:txBody>
      </p:sp>
    </p:spTree>
    <p:extLst>
      <p:ext uri="{BB962C8B-B14F-4D97-AF65-F5344CB8AC3E}">
        <p14:creationId xmlns:p14="http://schemas.microsoft.com/office/powerpoint/2010/main" val="3065196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C41BD8CD-2636-41D2-B13B-BA2A1CCF2E8F}" type="slidenum">
              <a:rPr lang="en-SG" smtClean="0"/>
              <a:t>25</a:t>
            </a:fld>
            <a:endParaRPr lang="en-SG"/>
          </a:p>
        </p:txBody>
      </p:sp>
    </p:spTree>
    <p:extLst>
      <p:ext uri="{BB962C8B-B14F-4D97-AF65-F5344CB8AC3E}">
        <p14:creationId xmlns:p14="http://schemas.microsoft.com/office/powerpoint/2010/main" val="3192440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3</a:t>
            </a:fld>
            <a:endParaRPr lang="en-SG"/>
          </a:p>
        </p:txBody>
      </p:sp>
    </p:spTree>
    <p:extLst>
      <p:ext uri="{BB962C8B-B14F-4D97-AF65-F5344CB8AC3E}">
        <p14:creationId xmlns:p14="http://schemas.microsoft.com/office/powerpoint/2010/main" val="1545790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4</a:t>
            </a:fld>
            <a:endParaRPr lang="en-SG"/>
          </a:p>
        </p:txBody>
      </p:sp>
    </p:spTree>
    <p:extLst>
      <p:ext uri="{BB962C8B-B14F-4D97-AF65-F5344CB8AC3E}">
        <p14:creationId xmlns:p14="http://schemas.microsoft.com/office/powerpoint/2010/main" val="849915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fld id="{C41BD8CD-2636-41D2-B13B-BA2A1CCF2E8F}" type="slidenum">
              <a:rPr lang="en-SG" smtClean="0"/>
              <a:t>5</a:t>
            </a:fld>
            <a:endParaRPr lang="en-SG"/>
          </a:p>
        </p:txBody>
      </p:sp>
    </p:spTree>
    <p:extLst>
      <p:ext uri="{BB962C8B-B14F-4D97-AF65-F5344CB8AC3E}">
        <p14:creationId xmlns:p14="http://schemas.microsoft.com/office/powerpoint/2010/main" val="2557236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6</a:t>
            </a:fld>
            <a:endParaRPr lang="en-SG"/>
          </a:p>
        </p:txBody>
      </p:sp>
    </p:spTree>
    <p:extLst>
      <p:ext uri="{BB962C8B-B14F-4D97-AF65-F5344CB8AC3E}">
        <p14:creationId xmlns:p14="http://schemas.microsoft.com/office/powerpoint/2010/main" val="2662908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7</a:t>
            </a:fld>
            <a:endParaRPr lang="en-SG"/>
          </a:p>
        </p:txBody>
      </p:sp>
    </p:spTree>
    <p:extLst>
      <p:ext uri="{BB962C8B-B14F-4D97-AF65-F5344CB8AC3E}">
        <p14:creationId xmlns:p14="http://schemas.microsoft.com/office/powerpoint/2010/main" val="4275536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8</a:t>
            </a:fld>
            <a:endParaRPr lang="en-SG"/>
          </a:p>
        </p:txBody>
      </p:sp>
    </p:spTree>
    <p:extLst>
      <p:ext uri="{BB962C8B-B14F-4D97-AF65-F5344CB8AC3E}">
        <p14:creationId xmlns:p14="http://schemas.microsoft.com/office/powerpoint/2010/main" val="4170728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41BD8CD-2636-41D2-B13B-BA2A1CCF2E8F}" type="slidenum">
              <a:rPr lang="en-SG" smtClean="0"/>
              <a:t>9</a:t>
            </a:fld>
            <a:endParaRPr lang="en-SG"/>
          </a:p>
        </p:txBody>
      </p:sp>
    </p:spTree>
    <p:extLst>
      <p:ext uri="{BB962C8B-B14F-4D97-AF65-F5344CB8AC3E}">
        <p14:creationId xmlns:p14="http://schemas.microsoft.com/office/powerpoint/2010/main" val="8662783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fld id="{C40E4791-0F15-47C0-87EB-6D8CDD4F21AD}" type="slidenum">
              <a:rPr lang="en-US" altLang="en-US"/>
              <a:pPr/>
              <a:t>‹#›</a:t>
            </a:fld>
            <a:endParaRPr lang="en-US" altLang="en-US"/>
          </a:p>
        </p:txBody>
      </p:sp>
      <p:pic>
        <p:nvPicPr>
          <p:cNvPr id="7" name="Picture 3" descr="Cover-01-01.jpg"/>
          <p:cNvPicPr>
            <a:picLocks noChangeAspect="1"/>
          </p:cNvPicPr>
          <p:nvPr userDrawn="1"/>
        </p:nvPicPr>
        <p:blipFill rotWithShape="1">
          <a:blip r:embed="rId2">
            <a:extLst>
              <a:ext uri="{28A0092B-C50C-407E-A947-70E740481C1C}">
                <a14:useLocalDpi xmlns:a14="http://schemas.microsoft.com/office/drawing/2010/main" val="0"/>
              </a:ext>
            </a:extLst>
          </a:blip>
          <a:srcRect l="5000" t="8765" r="62500" b="74568"/>
          <a:stretch/>
        </p:blipFill>
        <p:spPr bwMode="auto">
          <a:xfrm>
            <a:off x="342900" y="291042"/>
            <a:ext cx="2971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Cover-01-01.jpg"/>
          <p:cNvPicPr>
            <a:picLocks noChangeAspect="1"/>
          </p:cNvPicPr>
          <p:nvPr userDrawn="1"/>
        </p:nvPicPr>
        <p:blipFill rotWithShape="1">
          <a:blip r:embed="rId2">
            <a:extLst>
              <a:ext uri="{28A0092B-C50C-407E-A947-70E740481C1C}">
                <a14:useLocalDpi xmlns:a14="http://schemas.microsoft.com/office/drawing/2010/main" val="0"/>
              </a:ext>
            </a:extLst>
          </a:blip>
          <a:srcRect l="52500" t="65062"/>
          <a:stretch/>
        </p:blipFill>
        <p:spPr bwMode="auto">
          <a:xfrm>
            <a:off x="5715001" y="3284917"/>
            <a:ext cx="6477000" cy="3573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userDrawn="1"/>
        </p:nvSpPr>
        <p:spPr>
          <a:xfrm>
            <a:off x="4446495" y="6356351"/>
            <a:ext cx="1452282" cy="501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4014662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90" y="5966806"/>
            <a:ext cx="781404" cy="797683"/>
          </a:xfrm>
          <a:prstGeom prst="rect">
            <a:avLst/>
          </a:prstGeom>
        </p:spPr>
      </p:pic>
    </p:spTree>
    <p:extLst>
      <p:ext uri="{BB962C8B-B14F-4D97-AF65-F5344CB8AC3E}">
        <p14:creationId xmlns:p14="http://schemas.microsoft.com/office/powerpoint/2010/main" val="60683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 name="Slide Number Placeholder 5"/>
          <p:cNvSpPr txBox="1">
            <a:spLocks/>
          </p:cNvSpPr>
          <p:nvPr userDrawn="1"/>
        </p:nvSpPr>
        <p:spPr bwMode="auto">
          <a:xfrm>
            <a:off x="11416748" y="6592888"/>
            <a:ext cx="762000" cy="265112"/>
          </a:xfrm>
          <a:prstGeom prst="rect">
            <a:avLst/>
          </a:prstGeom>
          <a:noFill/>
          <a:ln>
            <a:noFill/>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defRPr/>
            </a:pPr>
            <a:fld id="{230167FC-2343-49D7-A427-058BF6B38B5C}" type="slidenum">
              <a:rPr lang="en-US" sz="1200" smtClean="0">
                <a:solidFill>
                  <a:srgbClr val="898989"/>
                </a:solidFill>
                <a:latin typeface="Calibri" pitchFamily="34" charset="0"/>
              </a:rPr>
              <a:pPr algn="ctr" eaLnBrk="1" fontAlgn="base" hangingPunct="1">
                <a:spcBef>
                  <a:spcPct val="0"/>
                </a:spcBef>
                <a:spcAft>
                  <a:spcPct val="0"/>
                </a:spcAft>
                <a:defRPr/>
              </a:pPr>
              <a:t>‹#›</a:t>
            </a:fld>
            <a:r>
              <a:rPr lang="en-US" sz="1200" dirty="0">
                <a:solidFill>
                  <a:srgbClr val="898989"/>
                </a:solidFill>
                <a:latin typeface="Calibri" pitchFamily="34" charset="0"/>
              </a:rPr>
              <a:t>            </a:t>
            </a:r>
          </a:p>
        </p:txBody>
      </p:sp>
      <p:pic>
        <p:nvPicPr>
          <p:cNvPr id="5" name="Picture 4">
            <a:extLst>
              <a:ext uri="{FF2B5EF4-FFF2-40B4-BE49-F238E27FC236}">
                <a16:creationId xmlns:a16="http://schemas.microsoft.com/office/drawing/2014/main" id="{6FAA389C-FF43-49A9-93A4-C01B96A5F3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390" y="5966806"/>
            <a:ext cx="781404" cy="797683"/>
          </a:xfrm>
          <a:prstGeom prst="rect">
            <a:avLst/>
          </a:prstGeom>
        </p:spPr>
      </p:pic>
    </p:spTree>
    <p:extLst>
      <p:ext uri="{BB962C8B-B14F-4D97-AF65-F5344CB8AC3E}">
        <p14:creationId xmlns:p14="http://schemas.microsoft.com/office/powerpoint/2010/main" val="41963161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3" descr="Cover-01-01.jpg"/>
          <p:cNvPicPr>
            <a:picLocks noChangeAspect="1"/>
          </p:cNvPicPr>
          <p:nvPr userDrawn="1"/>
        </p:nvPicPr>
        <p:blipFill rotWithShape="1">
          <a:blip r:embed="rId5" cstate="print">
            <a:extLst>
              <a:ext uri="{28A0092B-C50C-407E-A947-70E740481C1C}">
                <a14:useLocalDpi xmlns:a14="http://schemas.microsoft.com/office/drawing/2010/main" val="0"/>
              </a:ext>
            </a:extLst>
          </a:blip>
          <a:srcRect l="5000" t="8765" r="62500" b="74568"/>
          <a:stretch/>
        </p:blipFill>
        <p:spPr bwMode="auto">
          <a:xfrm>
            <a:off x="10160000" y="6076462"/>
            <a:ext cx="2032000" cy="7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txBox="1">
            <a:spLocks/>
          </p:cNvSpPr>
          <p:nvPr userDrawn="1"/>
        </p:nvSpPr>
        <p:spPr bwMode="auto">
          <a:xfrm>
            <a:off x="11416748" y="6592888"/>
            <a:ext cx="762000" cy="265112"/>
          </a:xfrm>
          <a:prstGeom prst="rect">
            <a:avLst/>
          </a:prstGeom>
          <a:noFill/>
          <a:ln>
            <a:noFill/>
          </a:ln>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defRPr/>
            </a:pPr>
            <a:fld id="{230167FC-2343-49D7-A427-058BF6B38B5C}" type="slidenum">
              <a:rPr lang="en-US" sz="1200" smtClean="0">
                <a:solidFill>
                  <a:srgbClr val="898989"/>
                </a:solidFill>
                <a:latin typeface="Calibri" pitchFamily="34" charset="0"/>
              </a:rPr>
              <a:pPr algn="ctr" eaLnBrk="1" fontAlgn="base" hangingPunct="1">
                <a:spcBef>
                  <a:spcPct val="0"/>
                </a:spcBef>
                <a:spcAft>
                  <a:spcPct val="0"/>
                </a:spcAft>
                <a:defRPr/>
              </a:pPr>
              <a:t>‹#›</a:t>
            </a:fld>
            <a:r>
              <a:rPr lang="en-US" sz="1200" dirty="0">
                <a:solidFill>
                  <a:srgbClr val="898989"/>
                </a:solidFill>
                <a:latin typeface="Calibri" pitchFamily="34" charset="0"/>
              </a:rPr>
              <a:t>            </a:t>
            </a:r>
          </a:p>
        </p:txBody>
      </p:sp>
    </p:spTree>
    <p:extLst>
      <p:ext uri="{BB962C8B-B14F-4D97-AF65-F5344CB8AC3E}">
        <p14:creationId xmlns:p14="http://schemas.microsoft.com/office/powerpoint/2010/main" val="1851795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F387FEF-349D-44C4-82FB-684724FC7BC9}"/>
              </a:ext>
            </a:extLst>
          </p:cNvPr>
          <p:cNvSpPr/>
          <p:nvPr/>
        </p:nvSpPr>
        <p:spPr>
          <a:xfrm>
            <a:off x="3304284" y="1226905"/>
            <a:ext cx="6301885" cy="1446550"/>
          </a:xfrm>
          <a:prstGeom prst="rect">
            <a:avLst/>
          </a:prstGeom>
        </p:spPr>
        <p:txBody>
          <a:bodyPr wrap="square">
            <a:spAutoFit/>
          </a:bodyPr>
          <a:lstStyle/>
          <a:p>
            <a:pPr algn="ctr"/>
            <a:r>
              <a:rPr lang="en-US" sz="4400" b="1" dirty="0">
                <a:solidFill>
                  <a:srgbClr val="98146A"/>
                </a:solidFill>
              </a:rPr>
              <a:t>ASEAN SDG Indicators </a:t>
            </a:r>
          </a:p>
          <a:p>
            <a:pPr algn="ctr"/>
            <a:r>
              <a:rPr lang="en-US" sz="4400" b="1" dirty="0">
                <a:solidFill>
                  <a:srgbClr val="98146A"/>
                </a:solidFill>
              </a:rPr>
              <a:t>Baseline Report 2020</a:t>
            </a:r>
          </a:p>
        </p:txBody>
      </p:sp>
      <p:cxnSp>
        <p:nvCxnSpPr>
          <p:cNvPr id="8" name="Straight Connector 7">
            <a:extLst>
              <a:ext uri="{FF2B5EF4-FFF2-40B4-BE49-F238E27FC236}">
                <a16:creationId xmlns:a16="http://schemas.microsoft.com/office/drawing/2014/main" id="{C97FFC70-D9CB-4146-B4EC-F698D82399BC}"/>
              </a:ext>
            </a:extLst>
          </p:cNvPr>
          <p:cNvCxnSpPr>
            <a:cxnSpLocks/>
          </p:cNvCxnSpPr>
          <p:nvPr/>
        </p:nvCxnSpPr>
        <p:spPr>
          <a:xfrm>
            <a:off x="3864426" y="3011152"/>
            <a:ext cx="5181600" cy="0"/>
          </a:xfrm>
          <a:prstGeom prst="line">
            <a:avLst/>
          </a:prstGeom>
          <a:ln w="38100" cap="rnd">
            <a:solidFill>
              <a:schemeClr val="accent1"/>
            </a:solidFill>
          </a:ln>
          <a:effectLst>
            <a:innerShdw blurRad="114300">
              <a:prstClr val="black"/>
            </a:innerShdw>
          </a:effectLst>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0D7FD565-1A55-44F4-B9FE-5C1BB00D98B4}"/>
              </a:ext>
            </a:extLst>
          </p:cNvPr>
          <p:cNvSpPr txBox="1">
            <a:spLocks/>
          </p:cNvSpPr>
          <p:nvPr/>
        </p:nvSpPr>
        <p:spPr>
          <a:xfrm>
            <a:off x="3304284" y="3591223"/>
            <a:ext cx="6301885" cy="24536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0" cap="none" spc="0" normalizeH="0" baseline="0" noProof="0" dirty="0">
                <a:ln>
                  <a:noFill/>
                </a:ln>
                <a:solidFill>
                  <a:srgbClr val="E68900"/>
                </a:solidFill>
                <a:effectLst/>
                <a:uLnTx/>
                <a:uFillTx/>
                <a:latin typeface="Calibri" panose="020F0502020204030204"/>
                <a:ea typeface="+mn-ea"/>
                <a:cs typeface="+mn-cs"/>
              </a:rPr>
              <a:t>Singapore Department of Statistics</a:t>
            </a:r>
          </a:p>
          <a:p>
            <a:pPr>
              <a:defRPr/>
            </a:pPr>
            <a:r>
              <a:rPr lang="en-US" sz="2000" b="1" kern="0" dirty="0">
                <a:solidFill>
                  <a:sysClr val="windowText" lastClr="000000"/>
                </a:solidFill>
              </a:rPr>
              <a:t>Hsiu Chin TANG</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Chair of ASEAN Working Group on Sustainable Development Goals Indicators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0" cap="none" spc="0" normalizeH="0" baseline="0" noProof="0" dirty="0">
                <a:ln>
                  <a:noFill/>
                </a:ln>
                <a:solidFill>
                  <a:sysClr val="windowText" lastClr="000000"/>
                </a:solidFill>
                <a:effectLst/>
                <a:uLnTx/>
                <a:uFillTx/>
                <a:latin typeface="Calibri" panose="020F0502020204030204"/>
                <a:ea typeface="+mn-ea"/>
                <a:cs typeface="+mn-cs"/>
              </a:rPr>
              <a:t>(WGSDGI)</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kern="0" dirty="0">
                <a:solidFill>
                  <a:sysClr val="windowText" lastClr="000000"/>
                </a:solidFill>
                <a:latin typeface="Calibri" panose="020F0502020204030204"/>
              </a:rPr>
              <a:t>23 </a:t>
            </a:r>
            <a:r>
              <a:rPr kumimoji="0" lang="en-US" sz="2000" b="0" i="0" u="none" strike="noStrike" kern="0" cap="none" spc="0" normalizeH="0" baseline="0" noProof="0" dirty="0">
                <a:ln>
                  <a:noFill/>
                </a:ln>
                <a:solidFill>
                  <a:sysClr val="windowText" lastClr="000000"/>
                </a:solidFill>
                <a:effectLst/>
                <a:uLnTx/>
                <a:uFillTx/>
                <a:latin typeface="Calibri" panose="020F0502020204030204"/>
                <a:ea typeface="+mn-ea"/>
                <a:cs typeface="+mn-cs"/>
              </a:rPr>
              <a:t>October 2020</a:t>
            </a:r>
            <a:endParaRPr kumimoji="0" lang="en-US"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473F3B70-5BCC-4DD3-AC40-D139B807366F}"/>
              </a:ext>
            </a:extLst>
          </p:cNvPr>
          <p:cNvPicPr>
            <a:picLocks noChangeAspect="1"/>
          </p:cNvPicPr>
          <p:nvPr/>
        </p:nvPicPr>
        <p:blipFill rotWithShape="1">
          <a:blip r:embed="rId4">
            <a:clrChange>
              <a:clrFrom>
                <a:srgbClr val="FFFFFF"/>
              </a:clrFrom>
              <a:clrTo>
                <a:srgbClr val="FFFFFF">
                  <a:alpha val="0"/>
                </a:srgbClr>
              </a:clrTo>
            </a:clrChange>
          </a:blip>
          <a:srcRect t="24547"/>
          <a:stretch/>
        </p:blipFill>
        <p:spPr>
          <a:xfrm>
            <a:off x="390354" y="1576855"/>
            <a:ext cx="2992930" cy="5375396"/>
          </a:xfrm>
          <a:prstGeom prst="rect">
            <a:avLst/>
          </a:prstGeom>
        </p:spPr>
      </p:pic>
      <p:pic>
        <p:nvPicPr>
          <p:cNvPr id="11" name="Picture 10">
            <a:extLst>
              <a:ext uri="{FF2B5EF4-FFF2-40B4-BE49-F238E27FC236}">
                <a16:creationId xmlns:a16="http://schemas.microsoft.com/office/drawing/2014/main" id="{E120A1FE-3087-4494-9F5B-AFAE18FA8E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11252" y="759949"/>
            <a:ext cx="781404" cy="797683"/>
          </a:xfrm>
          <a:prstGeom prst="rect">
            <a:avLst/>
          </a:prstGeom>
        </p:spPr>
      </p:pic>
      <p:pic>
        <p:nvPicPr>
          <p:cNvPr id="1026" name="Picture 2" descr="50811017-6D49-42F9-8300-32F4D146754A">
            <a:extLst>
              <a:ext uri="{FF2B5EF4-FFF2-40B4-BE49-F238E27FC236}">
                <a16:creationId xmlns:a16="http://schemas.microsoft.com/office/drawing/2014/main" id="{71C92143-B067-4046-AB98-4E2C9BB41F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36646" y="1565736"/>
            <a:ext cx="1530617" cy="19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766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82099" y="180000"/>
            <a:ext cx="11052000" cy="972000"/>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inclusive and equitable quality education and promote lifelong learning opportunities for all</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B4D75A67-C4E8-4345-94FB-6D1E9A018398}"/>
              </a:ext>
            </a:extLst>
          </p:cNvPr>
          <p:cNvPicPr preferRelativeResize="0">
            <a:picLocks/>
          </p:cNvPicPr>
          <p:nvPr/>
        </p:nvPicPr>
        <p:blipFill>
          <a:blip r:embed="rId3"/>
          <a:stretch>
            <a:fillRect/>
          </a:stretch>
        </p:blipFill>
        <p:spPr>
          <a:xfrm>
            <a:off x="216000" y="216000"/>
            <a:ext cx="864000" cy="864000"/>
          </a:xfrm>
          <a:prstGeom prst="rect">
            <a:avLst/>
          </a:prstGeom>
        </p:spPr>
      </p:pic>
      <p:sp>
        <p:nvSpPr>
          <p:cNvPr id="7" name="Content Placeholder 3">
            <a:extLst>
              <a:ext uri="{FF2B5EF4-FFF2-40B4-BE49-F238E27FC236}">
                <a16:creationId xmlns:a16="http://schemas.microsoft.com/office/drawing/2014/main" id="{258599D4-973D-413F-A585-C7C629D413B0}"/>
              </a:ext>
            </a:extLst>
          </p:cNvPr>
          <p:cNvSpPr txBox="1">
            <a:spLocks/>
          </p:cNvSpPr>
          <p:nvPr/>
        </p:nvSpPr>
        <p:spPr>
          <a:xfrm>
            <a:off x="808272" y="1487013"/>
            <a:ext cx="5563506" cy="52799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2400" b="1" dirty="0">
                <a:solidFill>
                  <a:schemeClr val="accent6">
                    <a:lumMod val="75000"/>
                  </a:schemeClr>
                </a:solidFill>
              </a:rPr>
              <a:t>High literacy among adult population</a:t>
            </a:r>
            <a:endParaRPr lang="en-US" sz="2400" dirty="0">
              <a:solidFill>
                <a:schemeClr val="accent6">
                  <a:lumMod val="75000"/>
                </a:schemeClr>
              </a:solidFill>
            </a:endParaRPr>
          </a:p>
        </p:txBody>
      </p:sp>
      <p:sp>
        <p:nvSpPr>
          <p:cNvPr id="8" name="Content Placeholder 3">
            <a:extLst>
              <a:ext uri="{FF2B5EF4-FFF2-40B4-BE49-F238E27FC236}">
                <a16:creationId xmlns:a16="http://schemas.microsoft.com/office/drawing/2014/main" id="{6EE2878A-F0A9-4861-9283-200C2203C04E}"/>
              </a:ext>
            </a:extLst>
          </p:cNvPr>
          <p:cNvSpPr txBox="1">
            <a:spLocks/>
          </p:cNvSpPr>
          <p:nvPr/>
        </p:nvSpPr>
        <p:spPr>
          <a:xfrm>
            <a:off x="808272" y="3292228"/>
            <a:ext cx="9232878" cy="46166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2400" b="1" dirty="0">
                <a:solidFill>
                  <a:schemeClr val="accent6">
                    <a:lumMod val="75000"/>
                  </a:schemeClr>
                </a:solidFill>
              </a:rPr>
              <a:t>Equitable access to primary and secondary education for children</a:t>
            </a:r>
            <a:endParaRPr lang="en-US" sz="2400" dirty="0">
              <a:solidFill>
                <a:schemeClr val="accent6">
                  <a:lumMod val="75000"/>
                </a:schemeClr>
              </a:solidFill>
            </a:endParaRPr>
          </a:p>
        </p:txBody>
      </p:sp>
      <p:sp>
        <p:nvSpPr>
          <p:cNvPr id="9" name="Rectangle 8">
            <a:extLst>
              <a:ext uri="{FF2B5EF4-FFF2-40B4-BE49-F238E27FC236}">
                <a16:creationId xmlns:a16="http://schemas.microsoft.com/office/drawing/2014/main" id="{82311243-7BF1-4EEE-B497-40B3DCDA8790}"/>
              </a:ext>
            </a:extLst>
          </p:cNvPr>
          <p:cNvSpPr/>
          <p:nvPr/>
        </p:nvSpPr>
        <p:spPr>
          <a:xfrm>
            <a:off x="808272" y="1953839"/>
            <a:ext cx="5141441" cy="968278"/>
          </a:xfrm>
          <a:prstGeom prst="rect">
            <a:avLst/>
          </a:prstGeom>
        </p:spPr>
        <p:txBody>
          <a:bodyPr wrap="square">
            <a:spAutoFit/>
          </a:bodyPr>
          <a:lstStyle/>
          <a:p>
            <a:pPr lvl="0" algn="just">
              <a:lnSpc>
                <a:spcPct val="107000"/>
              </a:lnSpc>
              <a:spcAft>
                <a:spcPts val="0"/>
              </a:spcAft>
            </a:pPr>
            <a:r>
              <a:rPr lang="en-SG" dirty="0">
                <a:latin typeface="Calibri" panose="020F0502020204030204" pitchFamily="34" charset="0"/>
                <a:ea typeface="Calibri" panose="020F0502020204030204" pitchFamily="34" charset="0"/>
                <a:cs typeface="Calibri" panose="020F0502020204030204" pitchFamily="34" charset="0"/>
              </a:rPr>
              <a:t>Literacy rates for both sexes in ASEAN reached 93.4% in 2018 (males 94.8%, females 91.9%), with 7 out of 10 countries having literacy rates above 90%</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3ECAB90C-289A-4A9A-A00E-D54BA68216B4}"/>
              </a:ext>
            </a:extLst>
          </p:cNvPr>
          <p:cNvSpPr/>
          <p:nvPr/>
        </p:nvSpPr>
        <p:spPr>
          <a:xfrm>
            <a:off x="808272" y="3758499"/>
            <a:ext cx="10145478" cy="923330"/>
          </a:xfrm>
          <a:prstGeom prst="rect">
            <a:avLst/>
          </a:prstGeom>
        </p:spPr>
        <p:txBody>
          <a:bodyPr wrap="square">
            <a:spAutoFit/>
          </a:bodyPr>
          <a:lstStyle/>
          <a:p>
            <a:pPr>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ASEAN reached near gender parity in gross enrolment ratio in primary and secondary education in 2018, with minimal or no inequality in majority of AMS. </a:t>
            </a:r>
            <a:r>
              <a:rPr lang="en-SG" dirty="0">
                <a:latin typeface="Calibri" panose="020F0502020204030204" pitchFamily="34" charset="0"/>
                <a:ea typeface="Calibri" panose="020F0502020204030204" pitchFamily="34" charset="0"/>
                <a:cs typeface="Calibri" panose="020F0502020204030204" pitchFamily="34" charset="0"/>
              </a:rPr>
              <a:t>Proportionately more females compared to males enrolled in tertiary education.</a:t>
            </a:r>
            <a:endParaRPr lang="en-SG" dirty="0"/>
          </a:p>
        </p:txBody>
      </p:sp>
      <p:sp>
        <p:nvSpPr>
          <p:cNvPr id="11" name="Content Placeholder 3">
            <a:extLst>
              <a:ext uri="{FF2B5EF4-FFF2-40B4-BE49-F238E27FC236}">
                <a16:creationId xmlns:a16="http://schemas.microsoft.com/office/drawing/2014/main" id="{F449F8D2-1D66-4E30-A890-8D2096E37489}"/>
              </a:ext>
            </a:extLst>
          </p:cNvPr>
          <p:cNvSpPr txBox="1">
            <a:spLocks/>
          </p:cNvSpPr>
          <p:nvPr/>
        </p:nvSpPr>
        <p:spPr>
          <a:xfrm>
            <a:off x="451657" y="5132124"/>
            <a:ext cx="5903168" cy="4001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endParaRPr lang="en-US" sz="2000" dirty="0"/>
          </a:p>
        </p:txBody>
      </p:sp>
      <p:sp>
        <p:nvSpPr>
          <p:cNvPr id="14" name="Content Placeholder 3">
            <a:extLst>
              <a:ext uri="{FF2B5EF4-FFF2-40B4-BE49-F238E27FC236}">
                <a16:creationId xmlns:a16="http://schemas.microsoft.com/office/drawing/2014/main" id="{69FFC0FF-C52A-4797-9AAE-B7143284ED02}"/>
              </a:ext>
            </a:extLst>
          </p:cNvPr>
          <p:cNvSpPr txBox="1">
            <a:spLocks/>
          </p:cNvSpPr>
          <p:nvPr/>
        </p:nvSpPr>
        <p:spPr>
          <a:xfrm>
            <a:off x="8392690" y="1362745"/>
            <a:ext cx="2852866"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Basic functional literacy</a:t>
            </a:r>
          </a:p>
        </p:txBody>
      </p:sp>
      <p:pic>
        <p:nvPicPr>
          <p:cNvPr id="3" name="Picture 2">
            <a:extLst>
              <a:ext uri="{FF2B5EF4-FFF2-40B4-BE49-F238E27FC236}">
                <a16:creationId xmlns:a16="http://schemas.microsoft.com/office/drawing/2014/main" id="{8C9710C5-60F9-4C0B-907C-C5D4336BC0F6}"/>
              </a:ext>
            </a:extLst>
          </p:cNvPr>
          <p:cNvPicPr>
            <a:picLocks noChangeAspect="1"/>
          </p:cNvPicPr>
          <p:nvPr/>
        </p:nvPicPr>
        <p:blipFill rotWithShape="1">
          <a:blip r:embed="rId4"/>
          <a:srcRect b="8107"/>
          <a:stretch/>
        </p:blipFill>
        <p:spPr>
          <a:xfrm>
            <a:off x="7236842" y="1541934"/>
            <a:ext cx="4054614" cy="1613385"/>
          </a:xfrm>
          <a:prstGeom prst="rect">
            <a:avLst/>
          </a:prstGeom>
        </p:spPr>
      </p:pic>
      <p:sp>
        <p:nvSpPr>
          <p:cNvPr id="22" name="Content Placeholder 3">
            <a:extLst>
              <a:ext uri="{FF2B5EF4-FFF2-40B4-BE49-F238E27FC236}">
                <a16:creationId xmlns:a16="http://schemas.microsoft.com/office/drawing/2014/main" id="{310115C8-A5E7-475E-9359-FCC3B8372D27}"/>
              </a:ext>
            </a:extLst>
          </p:cNvPr>
          <p:cNvSpPr txBox="1">
            <a:spLocks/>
          </p:cNvSpPr>
          <p:nvPr/>
        </p:nvSpPr>
        <p:spPr>
          <a:xfrm>
            <a:off x="7101810" y="4635306"/>
            <a:ext cx="2893333"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Gender Parity Index (GPI) Gross Enrolment Ratio</a:t>
            </a:r>
          </a:p>
        </p:txBody>
      </p:sp>
      <p:pic>
        <p:nvPicPr>
          <p:cNvPr id="23" name="Picture 22">
            <a:extLst>
              <a:ext uri="{FF2B5EF4-FFF2-40B4-BE49-F238E27FC236}">
                <a16:creationId xmlns:a16="http://schemas.microsoft.com/office/drawing/2014/main" id="{5FCAE734-E526-4E28-99FE-EDDB500818AF}"/>
              </a:ext>
            </a:extLst>
          </p:cNvPr>
          <p:cNvPicPr>
            <a:picLocks noChangeAspect="1"/>
          </p:cNvPicPr>
          <p:nvPr/>
        </p:nvPicPr>
        <p:blipFill rotWithShape="1">
          <a:blip r:embed="rId5"/>
          <a:srcRect b="7974"/>
          <a:stretch/>
        </p:blipFill>
        <p:spPr>
          <a:xfrm>
            <a:off x="1231324" y="4849162"/>
            <a:ext cx="4365853" cy="1732386"/>
          </a:xfrm>
          <a:prstGeom prst="rect">
            <a:avLst/>
          </a:prstGeom>
        </p:spPr>
      </p:pic>
      <p:pic>
        <p:nvPicPr>
          <p:cNvPr id="24" name="Picture 23">
            <a:extLst>
              <a:ext uri="{FF2B5EF4-FFF2-40B4-BE49-F238E27FC236}">
                <a16:creationId xmlns:a16="http://schemas.microsoft.com/office/drawing/2014/main" id="{12752CF4-E40B-47D0-B965-FDB61AA61DB1}"/>
              </a:ext>
            </a:extLst>
          </p:cNvPr>
          <p:cNvPicPr>
            <a:picLocks noChangeAspect="1"/>
          </p:cNvPicPr>
          <p:nvPr/>
        </p:nvPicPr>
        <p:blipFill rotWithShape="1">
          <a:blip r:embed="rId6"/>
          <a:srcRect b="9436"/>
          <a:stretch/>
        </p:blipFill>
        <p:spPr>
          <a:xfrm>
            <a:off x="5698915" y="4849162"/>
            <a:ext cx="4263504" cy="1688632"/>
          </a:xfrm>
          <a:prstGeom prst="rect">
            <a:avLst/>
          </a:prstGeom>
        </p:spPr>
      </p:pic>
      <p:sp>
        <p:nvSpPr>
          <p:cNvPr id="25" name="Content Placeholder 3">
            <a:extLst>
              <a:ext uri="{FF2B5EF4-FFF2-40B4-BE49-F238E27FC236}">
                <a16:creationId xmlns:a16="http://schemas.microsoft.com/office/drawing/2014/main" id="{160207E2-7778-4D98-979C-35B2FF6403EE}"/>
              </a:ext>
            </a:extLst>
          </p:cNvPr>
          <p:cNvSpPr txBox="1">
            <a:spLocks/>
          </p:cNvSpPr>
          <p:nvPr/>
        </p:nvSpPr>
        <p:spPr>
          <a:xfrm>
            <a:off x="1514312" y="4911073"/>
            <a:ext cx="1439895" cy="230832"/>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900" dirty="0"/>
              <a:t>Secondary</a:t>
            </a:r>
          </a:p>
        </p:txBody>
      </p:sp>
      <p:sp>
        <p:nvSpPr>
          <p:cNvPr id="26" name="Content Placeholder 3">
            <a:extLst>
              <a:ext uri="{FF2B5EF4-FFF2-40B4-BE49-F238E27FC236}">
                <a16:creationId xmlns:a16="http://schemas.microsoft.com/office/drawing/2014/main" id="{FDEBD8B2-9DA4-4B52-8256-DA837237CDA9}"/>
              </a:ext>
            </a:extLst>
          </p:cNvPr>
          <p:cNvSpPr txBox="1">
            <a:spLocks/>
          </p:cNvSpPr>
          <p:nvPr/>
        </p:nvSpPr>
        <p:spPr>
          <a:xfrm>
            <a:off x="6401681" y="4922445"/>
            <a:ext cx="1439895" cy="230832"/>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900" dirty="0"/>
              <a:t>Tertiary</a:t>
            </a:r>
          </a:p>
        </p:txBody>
      </p:sp>
      <p:cxnSp>
        <p:nvCxnSpPr>
          <p:cNvPr id="28" name="Straight Connector 27">
            <a:extLst>
              <a:ext uri="{FF2B5EF4-FFF2-40B4-BE49-F238E27FC236}">
                <a16:creationId xmlns:a16="http://schemas.microsoft.com/office/drawing/2014/main" id="{EE0BA1EE-8F05-456D-B391-55C573FF55A0}"/>
              </a:ext>
            </a:extLst>
          </p:cNvPr>
          <p:cNvCxnSpPr/>
          <p:nvPr/>
        </p:nvCxnSpPr>
        <p:spPr>
          <a:xfrm>
            <a:off x="1519951" y="5571172"/>
            <a:ext cx="8496000" cy="0"/>
          </a:xfrm>
          <a:prstGeom prst="line">
            <a:avLst/>
          </a:prstGeom>
          <a:ln w="19050" cap="flat" cmpd="sng" algn="ctr">
            <a:solidFill>
              <a:srgbClr val="FFFF0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9" name="Content Placeholder 3">
            <a:extLst>
              <a:ext uri="{FF2B5EF4-FFF2-40B4-BE49-F238E27FC236}">
                <a16:creationId xmlns:a16="http://schemas.microsoft.com/office/drawing/2014/main" id="{B471D017-232F-49E4-98EB-690B0B7ED133}"/>
              </a:ext>
            </a:extLst>
          </p:cNvPr>
          <p:cNvSpPr txBox="1">
            <a:spLocks/>
          </p:cNvSpPr>
          <p:nvPr/>
        </p:nvSpPr>
        <p:spPr>
          <a:xfrm>
            <a:off x="10015951" y="5341456"/>
            <a:ext cx="1218243" cy="230832"/>
          </a:xfrm>
          <a:prstGeom prst="rect">
            <a:avLst/>
          </a:prstGeom>
          <a:solidFill>
            <a:srgbClr val="FFFF00"/>
          </a:solid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900" b="1" dirty="0"/>
              <a:t>GPI = 1 (equal parity)</a:t>
            </a:r>
          </a:p>
        </p:txBody>
      </p:sp>
      <p:grpSp>
        <p:nvGrpSpPr>
          <p:cNvPr id="30" name="Group 29">
            <a:extLst>
              <a:ext uri="{FF2B5EF4-FFF2-40B4-BE49-F238E27FC236}">
                <a16:creationId xmlns:a16="http://schemas.microsoft.com/office/drawing/2014/main" id="{DEEFF3D2-2B2D-40D6-B9DA-BAFB0406AFD1}"/>
              </a:ext>
            </a:extLst>
          </p:cNvPr>
          <p:cNvGrpSpPr/>
          <p:nvPr/>
        </p:nvGrpSpPr>
        <p:grpSpPr>
          <a:xfrm>
            <a:off x="7483462" y="1742608"/>
            <a:ext cx="4320000" cy="230832"/>
            <a:chOff x="2563789" y="5707996"/>
            <a:chExt cx="4698071" cy="230832"/>
          </a:xfrm>
        </p:grpSpPr>
        <p:cxnSp>
          <p:nvCxnSpPr>
            <p:cNvPr id="31" name="Straight Connector 30">
              <a:extLst>
                <a:ext uri="{FF2B5EF4-FFF2-40B4-BE49-F238E27FC236}">
                  <a16:creationId xmlns:a16="http://schemas.microsoft.com/office/drawing/2014/main" id="{1F9B9FCD-6194-47AB-ADE7-E923383F9E45}"/>
                </a:ext>
              </a:extLst>
            </p:cNvPr>
            <p:cNvCxnSpPr/>
            <p:nvPr/>
          </p:nvCxnSpPr>
          <p:spPr>
            <a:xfrm>
              <a:off x="2563789" y="5931392"/>
              <a:ext cx="4320000" cy="0"/>
            </a:xfrm>
            <a:prstGeom prst="line">
              <a:avLst/>
            </a:prstGeom>
            <a:ln w="19050" cap="flat" cmpd="sng" algn="ctr">
              <a:solidFill>
                <a:srgbClr val="FFFF0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2" name="Content Placeholder 3">
              <a:extLst>
                <a:ext uri="{FF2B5EF4-FFF2-40B4-BE49-F238E27FC236}">
                  <a16:creationId xmlns:a16="http://schemas.microsoft.com/office/drawing/2014/main" id="{9FFAF2CC-E481-43D9-8831-1BFB531B8981}"/>
                </a:ext>
              </a:extLst>
            </p:cNvPr>
            <p:cNvSpPr txBox="1">
              <a:spLocks/>
            </p:cNvSpPr>
            <p:nvPr/>
          </p:nvSpPr>
          <p:spPr>
            <a:xfrm>
              <a:off x="6760165" y="5707996"/>
              <a:ext cx="501695" cy="230832"/>
            </a:xfrm>
            <a:prstGeom prst="rect">
              <a:avLst/>
            </a:prstGeom>
            <a:solidFill>
              <a:srgbClr val="FFFF00"/>
            </a:solid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None/>
              </a:pPr>
              <a:r>
                <a:rPr lang="en-US" sz="900" b="1" dirty="0"/>
                <a:t>90%</a:t>
              </a:r>
            </a:p>
          </p:txBody>
        </p:sp>
      </p:grpSp>
    </p:spTree>
    <p:extLst>
      <p:ext uri="{BB962C8B-B14F-4D97-AF65-F5344CB8AC3E}">
        <p14:creationId xmlns:p14="http://schemas.microsoft.com/office/powerpoint/2010/main" val="2751043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82100" y="180000"/>
            <a:ext cx="11052000" cy="972000"/>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inclusive and equitable quality education and promote lifelong learning opportunities for all</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sp>
        <p:nvSpPr>
          <p:cNvPr id="13" name="Content Placeholder 3">
            <a:extLst>
              <a:ext uri="{FF2B5EF4-FFF2-40B4-BE49-F238E27FC236}">
                <a16:creationId xmlns:a16="http://schemas.microsoft.com/office/drawing/2014/main" id="{5AFB7001-3524-46C7-8972-2EA13E0F6C0A}"/>
              </a:ext>
            </a:extLst>
          </p:cNvPr>
          <p:cNvSpPr txBox="1">
            <a:spLocks/>
          </p:cNvSpPr>
          <p:nvPr/>
        </p:nvSpPr>
        <p:spPr>
          <a:xfrm>
            <a:off x="355053" y="1386840"/>
            <a:ext cx="10462472" cy="49204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Children generally has access to basic services/facilities in primary schools …</a:t>
            </a:r>
            <a:endParaRPr lang="en-US" sz="2400" dirty="0">
              <a:solidFill>
                <a:schemeClr val="accent6">
                  <a:lumMod val="75000"/>
                </a:schemeClr>
              </a:solidFill>
            </a:endParaRPr>
          </a:p>
        </p:txBody>
      </p:sp>
      <p:sp>
        <p:nvSpPr>
          <p:cNvPr id="14" name="Rectangle 13">
            <a:extLst>
              <a:ext uri="{FF2B5EF4-FFF2-40B4-BE49-F238E27FC236}">
                <a16:creationId xmlns:a16="http://schemas.microsoft.com/office/drawing/2014/main" id="{569D21C4-A573-4B61-8382-99177AAB334B}"/>
              </a:ext>
            </a:extLst>
          </p:cNvPr>
          <p:cNvSpPr/>
          <p:nvPr/>
        </p:nvSpPr>
        <p:spPr>
          <a:xfrm>
            <a:off x="422506" y="2098374"/>
            <a:ext cx="5156923" cy="2185214"/>
          </a:xfrm>
          <a:prstGeom prst="rect">
            <a:avLst/>
          </a:prstGeom>
        </p:spPr>
        <p:txBody>
          <a:bodyPr wrap="square">
            <a:spAutoFit/>
          </a:bodyPr>
          <a:lstStyle/>
          <a:p>
            <a:pPr lvl="0">
              <a:spcAft>
                <a:spcPts val="0"/>
              </a:spcAft>
              <a:tabLst>
                <a:tab pos="361950" algn="l"/>
              </a:tabLst>
            </a:pPr>
            <a:r>
              <a:rPr lang="en-SG" dirty="0"/>
              <a:t>Basic facilities/services provided by</a:t>
            </a:r>
            <a:br>
              <a:rPr lang="en-SG" dirty="0"/>
            </a:br>
            <a:r>
              <a:rPr lang="en-SG" dirty="0"/>
              <a:t>primary schools in 2018: </a:t>
            </a:r>
          </a:p>
          <a:p>
            <a:pPr lvl="0">
              <a:spcAft>
                <a:spcPts val="0"/>
              </a:spcAft>
              <a:tabLst>
                <a:tab pos="361950" algn="l"/>
              </a:tabLst>
            </a:pPr>
            <a:endParaRPr lang="en-SG" dirty="0"/>
          </a:p>
          <a:p>
            <a:pPr marL="285750" lvl="0" indent="-285750">
              <a:spcAft>
                <a:spcPts val="600"/>
              </a:spcAft>
              <a:buFont typeface="Arial" panose="020B0604020202020204" pitchFamily="34" charset="0"/>
              <a:buChar char="•"/>
            </a:pPr>
            <a:r>
              <a:rPr lang="en-SG" dirty="0"/>
              <a:t>electricity – 86.1%</a:t>
            </a:r>
          </a:p>
          <a:p>
            <a:pPr marL="285750" lvl="0" indent="-285750">
              <a:spcAft>
                <a:spcPts val="600"/>
              </a:spcAft>
              <a:buFont typeface="Arial" panose="020B0604020202020204" pitchFamily="34" charset="0"/>
              <a:buChar char="•"/>
              <a:tabLst>
                <a:tab pos="361950" algn="l"/>
              </a:tabLst>
            </a:pPr>
            <a:r>
              <a:rPr lang="en-SG" dirty="0"/>
              <a:t>computers for pedagogical purposes </a:t>
            </a:r>
            <a:br>
              <a:rPr lang="en-SG" dirty="0"/>
            </a:br>
            <a:r>
              <a:rPr lang="en-SG" dirty="0"/>
              <a:t>– 48.2%</a:t>
            </a:r>
          </a:p>
          <a:p>
            <a:pPr marL="285750" lvl="0" indent="-285750">
              <a:spcAft>
                <a:spcPts val="600"/>
              </a:spcAft>
              <a:buFont typeface="Arial" panose="020B0604020202020204" pitchFamily="34" charset="0"/>
              <a:buChar char="•"/>
              <a:tabLst>
                <a:tab pos="361950" algn="l"/>
              </a:tabLst>
            </a:pPr>
            <a:r>
              <a:rPr lang="en-SG" dirty="0"/>
              <a:t>single-sex basic sanitation facilities – 52.7 %</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E0BEEBA-F816-4EC7-BD2B-D194F788EC7A}"/>
              </a:ext>
            </a:extLst>
          </p:cNvPr>
          <p:cNvPicPr>
            <a:picLocks noChangeAspect="1"/>
          </p:cNvPicPr>
          <p:nvPr/>
        </p:nvPicPr>
        <p:blipFill rotWithShape="1">
          <a:blip r:embed="rId3"/>
          <a:srcRect b="8090"/>
          <a:stretch/>
        </p:blipFill>
        <p:spPr>
          <a:xfrm>
            <a:off x="4998158" y="2051652"/>
            <a:ext cx="4558316" cy="1797783"/>
          </a:xfrm>
          <a:prstGeom prst="rect">
            <a:avLst/>
          </a:prstGeom>
        </p:spPr>
      </p:pic>
      <p:pic>
        <p:nvPicPr>
          <p:cNvPr id="4" name="Picture 3">
            <a:extLst>
              <a:ext uri="{FF2B5EF4-FFF2-40B4-BE49-F238E27FC236}">
                <a16:creationId xmlns:a16="http://schemas.microsoft.com/office/drawing/2014/main" id="{B9109EB4-7298-44A5-9ED5-077DAF79BFFC}"/>
              </a:ext>
            </a:extLst>
          </p:cNvPr>
          <p:cNvPicPr>
            <a:picLocks noChangeAspect="1"/>
          </p:cNvPicPr>
          <p:nvPr/>
        </p:nvPicPr>
        <p:blipFill rotWithShape="1">
          <a:blip r:embed="rId4"/>
          <a:srcRect b="8129"/>
          <a:stretch/>
        </p:blipFill>
        <p:spPr>
          <a:xfrm>
            <a:off x="7086313" y="4220801"/>
            <a:ext cx="4498928" cy="1907023"/>
          </a:xfrm>
          <a:prstGeom prst="rect">
            <a:avLst/>
          </a:prstGeom>
        </p:spPr>
      </p:pic>
      <p:pic>
        <p:nvPicPr>
          <p:cNvPr id="22" name="Picture 21">
            <a:extLst>
              <a:ext uri="{FF2B5EF4-FFF2-40B4-BE49-F238E27FC236}">
                <a16:creationId xmlns:a16="http://schemas.microsoft.com/office/drawing/2014/main" id="{A2E9A588-5EB5-49B5-BCF0-10752CC1D705}"/>
              </a:ext>
            </a:extLst>
          </p:cNvPr>
          <p:cNvPicPr>
            <a:picLocks noChangeAspect="1"/>
          </p:cNvPicPr>
          <p:nvPr/>
        </p:nvPicPr>
        <p:blipFill rotWithShape="1">
          <a:blip r:embed="rId5"/>
          <a:srcRect b="7799"/>
          <a:stretch/>
        </p:blipFill>
        <p:spPr>
          <a:xfrm>
            <a:off x="2286049" y="4915043"/>
            <a:ext cx="4548600" cy="1907023"/>
          </a:xfrm>
          <a:prstGeom prst="rect">
            <a:avLst/>
          </a:prstGeom>
        </p:spPr>
      </p:pic>
      <p:pic>
        <p:nvPicPr>
          <p:cNvPr id="27" name="Picture 26">
            <a:extLst>
              <a:ext uri="{FF2B5EF4-FFF2-40B4-BE49-F238E27FC236}">
                <a16:creationId xmlns:a16="http://schemas.microsoft.com/office/drawing/2014/main" id="{E3692DCC-30B6-4D1E-9BC3-5DDF0710F086}"/>
              </a:ext>
            </a:extLst>
          </p:cNvPr>
          <p:cNvPicPr preferRelativeResize="0">
            <a:picLocks/>
          </p:cNvPicPr>
          <p:nvPr/>
        </p:nvPicPr>
        <p:blipFill>
          <a:blip r:embed="rId6"/>
          <a:stretch>
            <a:fillRect/>
          </a:stretch>
        </p:blipFill>
        <p:spPr>
          <a:xfrm>
            <a:off x="216000" y="216000"/>
            <a:ext cx="864000" cy="864000"/>
          </a:xfrm>
          <a:prstGeom prst="rect">
            <a:avLst/>
          </a:prstGeom>
        </p:spPr>
      </p:pic>
      <p:sp>
        <p:nvSpPr>
          <p:cNvPr id="19" name="Content Placeholder 3">
            <a:extLst>
              <a:ext uri="{FF2B5EF4-FFF2-40B4-BE49-F238E27FC236}">
                <a16:creationId xmlns:a16="http://schemas.microsoft.com/office/drawing/2014/main" id="{83218FE4-09E4-41F5-8342-4E756079D879}"/>
              </a:ext>
            </a:extLst>
          </p:cNvPr>
          <p:cNvSpPr txBox="1">
            <a:spLocks/>
          </p:cNvSpPr>
          <p:nvPr/>
        </p:nvSpPr>
        <p:spPr>
          <a:xfrm>
            <a:off x="7288646" y="4063682"/>
            <a:ext cx="3694212" cy="2616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Primary schools with computer for pedagogical purposes </a:t>
            </a:r>
          </a:p>
        </p:txBody>
      </p:sp>
      <p:sp>
        <p:nvSpPr>
          <p:cNvPr id="21" name="Content Placeholder 3">
            <a:extLst>
              <a:ext uri="{FF2B5EF4-FFF2-40B4-BE49-F238E27FC236}">
                <a16:creationId xmlns:a16="http://schemas.microsoft.com/office/drawing/2014/main" id="{C6255FCB-1590-4689-9A7C-139479CD78D3}"/>
              </a:ext>
            </a:extLst>
          </p:cNvPr>
          <p:cNvSpPr txBox="1">
            <a:spLocks/>
          </p:cNvSpPr>
          <p:nvPr/>
        </p:nvSpPr>
        <p:spPr>
          <a:xfrm>
            <a:off x="2495975" y="4742846"/>
            <a:ext cx="3800049" cy="2616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Primary schools with single-sex basic sanitation facilities </a:t>
            </a:r>
          </a:p>
        </p:txBody>
      </p:sp>
      <p:sp>
        <p:nvSpPr>
          <p:cNvPr id="23" name="Content Placeholder 3">
            <a:extLst>
              <a:ext uri="{FF2B5EF4-FFF2-40B4-BE49-F238E27FC236}">
                <a16:creationId xmlns:a16="http://schemas.microsoft.com/office/drawing/2014/main" id="{6D874A6F-4672-459C-9D03-D112737F976A}"/>
              </a:ext>
            </a:extLst>
          </p:cNvPr>
          <p:cNvSpPr txBox="1">
            <a:spLocks/>
          </p:cNvSpPr>
          <p:nvPr/>
        </p:nvSpPr>
        <p:spPr>
          <a:xfrm>
            <a:off x="5296921" y="1936030"/>
            <a:ext cx="2152407" cy="2616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100" dirty="0"/>
              <a:t>Primary schools with electricity  </a:t>
            </a:r>
          </a:p>
        </p:txBody>
      </p:sp>
    </p:spTree>
    <p:extLst>
      <p:ext uri="{BB962C8B-B14F-4D97-AF65-F5344CB8AC3E}">
        <p14:creationId xmlns:p14="http://schemas.microsoft.com/office/powerpoint/2010/main" val="1377062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82100" y="180000"/>
            <a:ext cx="11052000" cy="972000"/>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inclusive and equitable quality education and promote lifelong learning opportunities for all</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sp>
        <p:nvSpPr>
          <p:cNvPr id="15" name="Rectangle 14">
            <a:extLst>
              <a:ext uri="{FF2B5EF4-FFF2-40B4-BE49-F238E27FC236}">
                <a16:creationId xmlns:a16="http://schemas.microsoft.com/office/drawing/2014/main" id="{75E18143-1A05-4E46-A64D-36008400B63B}"/>
              </a:ext>
            </a:extLst>
          </p:cNvPr>
          <p:cNvSpPr/>
          <p:nvPr/>
        </p:nvSpPr>
        <p:spPr>
          <a:xfrm>
            <a:off x="826277" y="2281582"/>
            <a:ext cx="4156018" cy="1754326"/>
          </a:xfrm>
          <a:prstGeom prst="rect">
            <a:avLst/>
          </a:prstGeom>
        </p:spPr>
        <p:txBody>
          <a:bodyPr wrap="square">
            <a:spAutoFit/>
          </a:bodyPr>
          <a:lstStyle/>
          <a:p>
            <a:pPr lvl="0">
              <a:spcAft>
                <a:spcPts val="0"/>
              </a:spcAft>
            </a:pPr>
            <a:r>
              <a:rPr lang="en-SG" dirty="0"/>
              <a:t>Proportion of teachers with the minimum qualifications:</a:t>
            </a:r>
          </a:p>
          <a:p>
            <a:pPr lvl="0">
              <a:spcAft>
                <a:spcPts val="0"/>
              </a:spcAft>
            </a:pPr>
            <a:endParaRPr lang="en-SG" dirty="0"/>
          </a:p>
          <a:p>
            <a:pPr marL="266700" lvl="0" indent="-266700">
              <a:spcAft>
                <a:spcPts val="0"/>
              </a:spcAft>
              <a:buFont typeface="Arial" panose="020B0604020202020204" pitchFamily="34" charset="0"/>
              <a:buChar char="•"/>
            </a:pPr>
            <a:r>
              <a:rPr lang="en-SG" dirty="0"/>
              <a:t>pre-primary – 84.5%</a:t>
            </a:r>
          </a:p>
          <a:p>
            <a:pPr marL="266700" lvl="0" indent="-266700">
              <a:spcAft>
                <a:spcPts val="0"/>
              </a:spcAft>
              <a:buFont typeface="Arial" panose="020B0604020202020204" pitchFamily="34" charset="0"/>
              <a:buChar char="•"/>
            </a:pPr>
            <a:r>
              <a:rPr lang="en-SG" dirty="0"/>
              <a:t>primary – 90.3%</a:t>
            </a:r>
          </a:p>
          <a:p>
            <a:pPr marL="266700" lvl="0" indent="-266700">
              <a:spcAft>
                <a:spcPts val="0"/>
              </a:spcAft>
              <a:buFont typeface="Arial" panose="020B0604020202020204" pitchFamily="34" charset="0"/>
              <a:buChar char="•"/>
            </a:pPr>
            <a:r>
              <a:rPr lang="en-SG" dirty="0"/>
              <a:t>lower secondary – 95.3%</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3C9DAFD1-4E88-408B-8C07-1A668E79B720}"/>
              </a:ext>
            </a:extLst>
          </p:cNvPr>
          <p:cNvSpPr/>
          <p:nvPr/>
        </p:nvSpPr>
        <p:spPr>
          <a:xfrm>
            <a:off x="833377" y="1379016"/>
            <a:ext cx="9911017" cy="461665"/>
          </a:xfrm>
          <a:prstGeom prst="rect">
            <a:avLst/>
          </a:prstGeom>
        </p:spPr>
        <p:txBody>
          <a:bodyPr wrap="square">
            <a:spAutoFit/>
          </a:bodyPr>
          <a:lstStyle/>
          <a:p>
            <a:r>
              <a:rPr lang="en-US" sz="2400" b="1" dirty="0">
                <a:solidFill>
                  <a:schemeClr val="accent6">
                    <a:lumMod val="75000"/>
                  </a:schemeClr>
                </a:solidFill>
              </a:rPr>
              <a:t>… as well as qualified teachers in pre-primary to lower secondary schools</a:t>
            </a:r>
            <a:endParaRPr lang="en-SG" sz="2400" dirty="0">
              <a:solidFill>
                <a:schemeClr val="accent6">
                  <a:lumMod val="75000"/>
                </a:schemeClr>
              </a:solidFill>
            </a:endParaRPr>
          </a:p>
        </p:txBody>
      </p:sp>
      <p:pic>
        <p:nvPicPr>
          <p:cNvPr id="27" name="Picture 26">
            <a:extLst>
              <a:ext uri="{FF2B5EF4-FFF2-40B4-BE49-F238E27FC236}">
                <a16:creationId xmlns:a16="http://schemas.microsoft.com/office/drawing/2014/main" id="{75C85EBE-39D4-4465-AF41-DFE35480EF46}"/>
              </a:ext>
            </a:extLst>
          </p:cNvPr>
          <p:cNvPicPr>
            <a:picLocks noChangeAspect="1"/>
          </p:cNvPicPr>
          <p:nvPr/>
        </p:nvPicPr>
        <p:blipFill rotWithShape="1">
          <a:blip r:embed="rId3"/>
          <a:srcRect b="9263"/>
          <a:stretch/>
        </p:blipFill>
        <p:spPr>
          <a:xfrm>
            <a:off x="5015479" y="2290470"/>
            <a:ext cx="4594470" cy="1728000"/>
          </a:xfrm>
          <a:prstGeom prst="rect">
            <a:avLst/>
          </a:prstGeom>
        </p:spPr>
      </p:pic>
      <p:pic>
        <p:nvPicPr>
          <p:cNvPr id="29" name="Picture 28">
            <a:extLst>
              <a:ext uri="{FF2B5EF4-FFF2-40B4-BE49-F238E27FC236}">
                <a16:creationId xmlns:a16="http://schemas.microsoft.com/office/drawing/2014/main" id="{BD132395-2B0F-454A-80A6-2C205BCBE5EC}"/>
              </a:ext>
            </a:extLst>
          </p:cNvPr>
          <p:cNvPicPr>
            <a:picLocks noChangeAspect="1"/>
          </p:cNvPicPr>
          <p:nvPr/>
        </p:nvPicPr>
        <p:blipFill rotWithShape="1">
          <a:blip r:embed="rId4"/>
          <a:srcRect b="7049"/>
          <a:stretch/>
        </p:blipFill>
        <p:spPr>
          <a:xfrm>
            <a:off x="7011599" y="4236099"/>
            <a:ext cx="4594469" cy="1728000"/>
          </a:xfrm>
          <a:prstGeom prst="rect">
            <a:avLst/>
          </a:prstGeom>
        </p:spPr>
      </p:pic>
      <p:pic>
        <p:nvPicPr>
          <p:cNvPr id="30" name="Picture 29">
            <a:extLst>
              <a:ext uri="{FF2B5EF4-FFF2-40B4-BE49-F238E27FC236}">
                <a16:creationId xmlns:a16="http://schemas.microsoft.com/office/drawing/2014/main" id="{8356BF57-9D72-4191-B4B5-243443C57031}"/>
              </a:ext>
            </a:extLst>
          </p:cNvPr>
          <p:cNvPicPr>
            <a:picLocks noChangeAspect="1"/>
          </p:cNvPicPr>
          <p:nvPr/>
        </p:nvPicPr>
        <p:blipFill rotWithShape="1">
          <a:blip r:embed="rId5"/>
          <a:srcRect b="7387"/>
          <a:stretch/>
        </p:blipFill>
        <p:spPr>
          <a:xfrm>
            <a:off x="1672504" y="4779198"/>
            <a:ext cx="4696886" cy="1728000"/>
          </a:xfrm>
          <a:prstGeom prst="rect">
            <a:avLst/>
          </a:prstGeom>
        </p:spPr>
      </p:pic>
      <p:sp>
        <p:nvSpPr>
          <p:cNvPr id="12" name="Content Placeholder 3">
            <a:extLst>
              <a:ext uri="{FF2B5EF4-FFF2-40B4-BE49-F238E27FC236}">
                <a16:creationId xmlns:a16="http://schemas.microsoft.com/office/drawing/2014/main" id="{AD560938-6966-4793-A55F-F5C2744D0032}"/>
              </a:ext>
            </a:extLst>
          </p:cNvPr>
          <p:cNvSpPr txBox="1">
            <a:spLocks/>
          </p:cNvSpPr>
          <p:nvPr/>
        </p:nvSpPr>
        <p:spPr>
          <a:xfrm>
            <a:off x="6476966" y="2066960"/>
            <a:ext cx="3029522" cy="2616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Teachers with minimum required qualifications </a:t>
            </a:r>
          </a:p>
        </p:txBody>
      </p:sp>
      <p:sp>
        <p:nvSpPr>
          <p:cNvPr id="17" name="Content Placeholder 3">
            <a:extLst>
              <a:ext uri="{FF2B5EF4-FFF2-40B4-BE49-F238E27FC236}">
                <a16:creationId xmlns:a16="http://schemas.microsoft.com/office/drawing/2014/main" id="{AA580065-D5DD-48B6-BB73-D1EFD3EDA989}"/>
              </a:ext>
            </a:extLst>
          </p:cNvPr>
          <p:cNvSpPr txBox="1">
            <a:spLocks/>
          </p:cNvSpPr>
          <p:nvPr/>
        </p:nvSpPr>
        <p:spPr>
          <a:xfrm>
            <a:off x="5273533" y="2365045"/>
            <a:ext cx="1030706"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Pre-primary</a:t>
            </a:r>
          </a:p>
        </p:txBody>
      </p:sp>
      <p:sp>
        <p:nvSpPr>
          <p:cNvPr id="24" name="Content Placeholder 3">
            <a:extLst>
              <a:ext uri="{FF2B5EF4-FFF2-40B4-BE49-F238E27FC236}">
                <a16:creationId xmlns:a16="http://schemas.microsoft.com/office/drawing/2014/main" id="{D00593DE-3052-4DA1-A12F-D8CFC082DA65}"/>
              </a:ext>
            </a:extLst>
          </p:cNvPr>
          <p:cNvSpPr txBox="1">
            <a:spLocks/>
          </p:cNvSpPr>
          <p:nvPr/>
        </p:nvSpPr>
        <p:spPr>
          <a:xfrm>
            <a:off x="7342016" y="4306410"/>
            <a:ext cx="1406254"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Primary</a:t>
            </a:r>
          </a:p>
        </p:txBody>
      </p:sp>
      <p:sp>
        <p:nvSpPr>
          <p:cNvPr id="25" name="Content Placeholder 3">
            <a:extLst>
              <a:ext uri="{FF2B5EF4-FFF2-40B4-BE49-F238E27FC236}">
                <a16:creationId xmlns:a16="http://schemas.microsoft.com/office/drawing/2014/main" id="{C42A9B21-ECA9-4535-8330-C5CF7CC3C378}"/>
              </a:ext>
            </a:extLst>
          </p:cNvPr>
          <p:cNvSpPr txBox="1">
            <a:spLocks/>
          </p:cNvSpPr>
          <p:nvPr/>
        </p:nvSpPr>
        <p:spPr>
          <a:xfrm>
            <a:off x="2067022" y="4861329"/>
            <a:ext cx="1842849"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Lower secondary</a:t>
            </a:r>
          </a:p>
        </p:txBody>
      </p:sp>
      <p:pic>
        <p:nvPicPr>
          <p:cNvPr id="32" name="Picture 31">
            <a:extLst>
              <a:ext uri="{FF2B5EF4-FFF2-40B4-BE49-F238E27FC236}">
                <a16:creationId xmlns:a16="http://schemas.microsoft.com/office/drawing/2014/main" id="{56B40D8D-0051-4429-AC60-E36491AA4847}"/>
              </a:ext>
            </a:extLst>
          </p:cNvPr>
          <p:cNvPicPr preferRelativeResize="0">
            <a:picLocks/>
          </p:cNvPicPr>
          <p:nvPr/>
        </p:nvPicPr>
        <p:blipFill>
          <a:blip r:embed="rId6"/>
          <a:stretch>
            <a:fillRect/>
          </a:stretch>
        </p:blipFill>
        <p:spPr>
          <a:xfrm>
            <a:off x="216000" y="216000"/>
            <a:ext cx="864000" cy="864000"/>
          </a:xfrm>
          <a:prstGeom prst="rect">
            <a:avLst/>
          </a:prstGeom>
        </p:spPr>
      </p:pic>
    </p:spTree>
    <p:extLst>
      <p:ext uri="{BB962C8B-B14F-4D97-AF65-F5344CB8AC3E}">
        <p14:creationId xmlns:p14="http://schemas.microsoft.com/office/powerpoint/2010/main" val="2274602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106192" y="288000"/>
            <a:ext cx="10495764" cy="535531"/>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Achieve gender equality and empower all women and girls</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2F7163CA-F1BB-4381-B86F-919B04539D32}"/>
              </a:ext>
            </a:extLst>
          </p:cNvPr>
          <p:cNvPicPr preferRelativeResize="0">
            <a:picLocks/>
          </p:cNvPicPr>
          <p:nvPr/>
        </p:nvPicPr>
        <p:blipFill>
          <a:blip r:embed="rId3"/>
          <a:stretch>
            <a:fillRect/>
          </a:stretch>
        </p:blipFill>
        <p:spPr>
          <a:xfrm>
            <a:off x="157140" y="195239"/>
            <a:ext cx="972000" cy="900000"/>
          </a:xfrm>
          <a:prstGeom prst="rect">
            <a:avLst/>
          </a:prstGeom>
        </p:spPr>
      </p:pic>
      <p:sp>
        <p:nvSpPr>
          <p:cNvPr id="7" name="Content Placeholder 3">
            <a:extLst>
              <a:ext uri="{FF2B5EF4-FFF2-40B4-BE49-F238E27FC236}">
                <a16:creationId xmlns:a16="http://schemas.microsoft.com/office/drawing/2014/main" id="{E3BC1C43-761F-41F7-95DA-F638CAA4AC39}"/>
              </a:ext>
            </a:extLst>
          </p:cNvPr>
          <p:cNvSpPr txBox="1">
            <a:spLocks/>
          </p:cNvSpPr>
          <p:nvPr/>
        </p:nvSpPr>
        <p:spPr>
          <a:xfrm>
            <a:off x="1163886" y="1332222"/>
            <a:ext cx="7490151" cy="40011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Women holding key decision-making positions</a:t>
            </a:r>
            <a:endParaRPr lang="en-US" sz="3600" dirty="0">
              <a:solidFill>
                <a:schemeClr val="accent6">
                  <a:lumMod val="75000"/>
                </a:schemeClr>
              </a:solidFill>
            </a:endParaRPr>
          </a:p>
        </p:txBody>
      </p:sp>
      <p:sp>
        <p:nvSpPr>
          <p:cNvPr id="9" name="Rectangle 8">
            <a:extLst>
              <a:ext uri="{FF2B5EF4-FFF2-40B4-BE49-F238E27FC236}">
                <a16:creationId xmlns:a16="http://schemas.microsoft.com/office/drawing/2014/main" id="{A6AA8C88-6E98-4E89-AA39-91313BC01A92}"/>
              </a:ext>
            </a:extLst>
          </p:cNvPr>
          <p:cNvSpPr/>
          <p:nvPr/>
        </p:nvSpPr>
        <p:spPr>
          <a:xfrm>
            <a:off x="1704213" y="2018080"/>
            <a:ext cx="3573361" cy="1561005"/>
          </a:xfrm>
          <a:prstGeom prst="rect">
            <a:avLst/>
          </a:prstGeom>
        </p:spPr>
        <p:txBody>
          <a:bodyPr wrap="square">
            <a:spAutoFit/>
          </a:bodyPr>
          <a:lstStyle/>
          <a:p>
            <a:pPr lvl="0">
              <a:lnSpc>
                <a:spcPct val="107000"/>
              </a:lnSpc>
              <a:spcAft>
                <a:spcPts val="0"/>
              </a:spcAft>
            </a:pPr>
            <a:r>
              <a:rPr lang="en-SG" dirty="0">
                <a:latin typeface="Calibri" panose="020F0502020204030204" pitchFamily="34" charset="0"/>
                <a:ea typeface="Calibri" panose="020F0502020204030204" pitchFamily="34" charset="0"/>
                <a:cs typeface="Calibri" panose="020F0502020204030204" pitchFamily="34" charset="0"/>
              </a:rPr>
              <a:t>In 2018, the share of women in:</a:t>
            </a:r>
          </a:p>
          <a:p>
            <a:pPr lvl="0">
              <a:lnSpc>
                <a:spcPct val="107000"/>
              </a:lnSpc>
              <a:spcAft>
                <a:spcPts val="0"/>
              </a:spcAft>
            </a:pPr>
            <a:endParaRPr lang="en-SG" dirty="0">
              <a:latin typeface="Calibri" panose="020F0502020204030204" pitchFamily="34" charset="0"/>
              <a:ea typeface="Calibri" panose="020F0502020204030204" pitchFamily="34" charset="0"/>
              <a:cs typeface="Calibri" panose="020F0502020204030204" pitchFamily="34" charset="0"/>
            </a:endParaRPr>
          </a:p>
          <a:p>
            <a:pPr marL="285750" lvl="0" indent="-285750">
              <a:lnSpc>
                <a:spcPct val="107000"/>
              </a:lnSpc>
              <a:spcAft>
                <a:spcPts val="0"/>
              </a:spcAft>
              <a:buFont typeface="Arial" panose="020B0604020202020204" pitchFamily="34" charset="0"/>
              <a:buChar char="•"/>
            </a:pPr>
            <a:r>
              <a:rPr lang="en-SG" dirty="0">
                <a:latin typeface="Calibri" panose="020F0502020204030204" pitchFamily="34" charset="0"/>
                <a:ea typeface="Calibri" panose="020F0502020204030204" pitchFamily="34" charset="0"/>
                <a:cs typeface="Calibri" panose="020F0502020204030204" pitchFamily="34" charset="0"/>
              </a:rPr>
              <a:t>national parliaments – 19.6%</a:t>
            </a:r>
          </a:p>
          <a:p>
            <a:pPr marL="285750" lvl="0" indent="-285750">
              <a:lnSpc>
                <a:spcPct val="107000"/>
              </a:lnSpc>
              <a:spcAft>
                <a:spcPts val="0"/>
              </a:spcAft>
              <a:buFont typeface="Arial" panose="020B0604020202020204" pitchFamily="34" charset="0"/>
              <a:buChar char="•"/>
            </a:pPr>
            <a:endParaRPr lang="en-SG" dirty="0">
              <a:latin typeface="Calibri" panose="020F0502020204030204" pitchFamily="34" charset="0"/>
              <a:ea typeface="Calibri" panose="020F0502020204030204" pitchFamily="34" charset="0"/>
              <a:cs typeface="Calibri" panose="020F0502020204030204" pitchFamily="34" charset="0"/>
            </a:endParaRPr>
          </a:p>
          <a:p>
            <a:pPr marL="285750" lvl="0" indent="-285750">
              <a:lnSpc>
                <a:spcPct val="107000"/>
              </a:lnSpc>
              <a:spcAft>
                <a:spcPts val="0"/>
              </a:spcAft>
              <a:buFont typeface="Arial" panose="020B0604020202020204" pitchFamily="34" charset="0"/>
              <a:buChar char="•"/>
            </a:pPr>
            <a:r>
              <a:rPr lang="en-SG" dirty="0">
                <a:latin typeface="Calibri" panose="020F0502020204030204" pitchFamily="34" charset="0"/>
                <a:ea typeface="Calibri" panose="020F0502020204030204" pitchFamily="34" charset="0"/>
                <a:cs typeface="Calibri" panose="020F0502020204030204" pitchFamily="34" charset="0"/>
              </a:rPr>
              <a:t>managerial positions – 43.6%</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7377652C-15FC-48E3-A6D4-F4C6F197D4D6}"/>
              </a:ext>
            </a:extLst>
          </p:cNvPr>
          <p:cNvPicPr>
            <a:picLocks noChangeAspect="1"/>
          </p:cNvPicPr>
          <p:nvPr/>
        </p:nvPicPr>
        <p:blipFill rotWithShape="1">
          <a:blip r:embed="rId4"/>
          <a:srcRect b="9028"/>
          <a:stretch/>
        </p:blipFill>
        <p:spPr>
          <a:xfrm>
            <a:off x="6457950" y="2241023"/>
            <a:ext cx="4868760" cy="1800000"/>
          </a:xfrm>
          <a:prstGeom prst="rect">
            <a:avLst/>
          </a:prstGeom>
        </p:spPr>
      </p:pic>
      <p:pic>
        <p:nvPicPr>
          <p:cNvPr id="17" name="Picture 16">
            <a:extLst>
              <a:ext uri="{FF2B5EF4-FFF2-40B4-BE49-F238E27FC236}">
                <a16:creationId xmlns:a16="http://schemas.microsoft.com/office/drawing/2014/main" id="{FEC28067-2F89-4934-972A-2B5C1D925203}"/>
              </a:ext>
            </a:extLst>
          </p:cNvPr>
          <p:cNvPicPr>
            <a:picLocks noChangeAspect="1"/>
          </p:cNvPicPr>
          <p:nvPr/>
        </p:nvPicPr>
        <p:blipFill rotWithShape="1">
          <a:blip r:embed="rId5"/>
          <a:srcRect b="9127"/>
          <a:stretch/>
        </p:blipFill>
        <p:spPr>
          <a:xfrm>
            <a:off x="1704213" y="4284588"/>
            <a:ext cx="4868761" cy="2083520"/>
          </a:xfrm>
          <a:prstGeom prst="rect">
            <a:avLst/>
          </a:prstGeom>
        </p:spPr>
      </p:pic>
      <p:sp>
        <p:nvSpPr>
          <p:cNvPr id="10" name="Content Placeholder 3">
            <a:extLst>
              <a:ext uri="{FF2B5EF4-FFF2-40B4-BE49-F238E27FC236}">
                <a16:creationId xmlns:a16="http://schemas.microsoft.com/office/drawing/2014/main" id="{0EC07187-EC43-4949-840B-45C1B6B19E31}"/>
              </a:ext>
            </a:extLst>
          </p:cNvPr>
          <p:cNvSpPr txBox="1">
            <a:spLocks/>
          </p:cNvSpPr>
          <p:nvPr/>
        </p:nvSpPr>
        <p:spPr>
          <a:xfrm>
            <a:off x="9147432" y="2065705"/>
            <a:ext cx="2122128" cy="2616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Women in national parliaments </a:t>
            </a:r>
          </a:p>
        </p:txBody>
      </p:sp>
      <p:sp>
        <p:nvSpPr>
          <p:cNvPr id="11" name="Content Placeholder 3">
            <a:extLst>
              <a:ext uri="{FF2B5EF4-FFF2-40B4-BE49-F238E27FC236}">
                <a16:creationId xmlns:a16="http://schemas.microsoft.com/office/drawing/2014/main" id="{60E6FCD9-D525-42D1-A8CA-8AFC27930006}"/>
              </a:ext>
            </a:extLst>
          </p:cNvPr>
          <p:cNvSpPr txBox="1">
            <a:spLocks/>
          </p:cNvSpPr>
          <p:nvPr/>
        </p:nvSpPr>
        <p:spPr>
          <a:xfrm>
            <a:off x="3155351" y="4134733"/>
            <a:ext cx="3302599" cy="26161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Women in managerial positions </a:t>
            </a:r>
          </a:p>
        </p:txBody>
      </p:sp>
    </p:spTree>
    <p:extLst>
      <p:ext uri="{BB962C8B-B14F-4D97-AF65-F5344CB8AC3E}">
        <p14:creationId xmlns:p14="http://schemas.microsoft.com/office/powerpoint/2010/main" val="1449293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71850" y="180000"/>
            <a:ext cx="10398324"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availability and sustainable management of water and sanitation for all</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1A4AE535-53DD-431A-9E9B-7F6EF9A814B5}"/>
              </a:ext>
            </a:extLst>
          </p:cNvPr>
          <p:cNvPicPr preferRelativeResize="0">
            <a:picLocks/>
          </p:cNvPicPr>
          <p:nvPr/>
        </p:nvPicPr>
        <p:blipFill>
          <a:blip r:embed="rId3"/>
          <a:stretch>
            <a:fillRect/>
          </a:stretch>
        </p:blipFill>
        <p:spPr>
          <a:xfrm>
            <a:off x="180000" y="195239"/>
            <a:ext cx="900000" cy="900000"/>
          </a:xfrm>
          <a:prstGeom prst="rect">
            <a:avLst/>
          </a:prstGeom>
        </p:spPr>
      </p:pic>
      <p:sp>
        <p:nvSpPr>
          <p:cNvPr id="7" name="Content Placeholder 3">
            <a:extLst>
              <a:ext uri="{FF2B5EF4-FFF2-40B4-BE49-F238E27FC236}">
                <a16:creationId xmlns:a16="http://schemas.microsoft.com/office/drawing/2014/main" id="{F903AE51-EF30-43FD-8822-DA776D89930D}"/>
              </a:ext>
            </a:extLst>
          </p:cNvPr>
          <p:cNvSpPr txBox="1">
            <a:spLocks/>
          </p:cNvSpPr>
          <p:nvPr/>
        </p:nvSpPr>
        <p:spPr>
          <a:xfrm>
            <a:off x="1080000" y="1373927"/>
            <a:ext cx="8516488" cy="7536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Most people in the region has access to improved drinking water and sanitation facilities </a:t>
            </a:r>
            <a:endParaRPr lang="en-US" sz="3600" dirty="0">
              <a:solidFill>
                <a:schemeClr val="accent6">
                  <a:lumMod val="75000"/>
                </a:schemeClr>
              </a:solidFill>
            </a:endParaRPr>
          </a:p>
        </p:txBody>
      </p:sp>
      <p:sp>
        <p:nvSpPr>
          <p:cNvPr id="8" name="Rectangle 7">
            <a:extLst>
              <a:ext uri="{FF2B5EF4-FFF2-40B4-BE49-F238E27FC236}">
                <a16:creationId xmlns:a16="http://schemas.microsoft.com/office/drawing/2014/main" id="{FA420E76-A734-402D-A1E8-0AF79B8734B2}"/>
              </a:ext>
            </a:extLst>
          </p:cNvPr>
          <p:cNvSpPr/>
          <p:nvPr/>
        </p:nvSpPr>
        <p:spPr>
          <a:xfrm>
            <a:off x="1202476" y="2499269"/>
            <a:ext cx="4051801" cy="1264642"/>
          </a:xfrm>
          <a:prstGeom prst="rect">
            <a:avLst/>
          </a:prstGeom>
        </p:spPr>
        <p:txBody>
          <a:bodyPr wrap="square">
            <a:spAutoFit/>
          </a:bodyPr>
          <a:lstStyle/>
          <a:p>
            <a:pPr lvl="0">
              <a:lnSpc>
                <a:spcPct val="107000"/>
              </a:lnSpc>
              <a:spcAft>
                <a:spcPts val="0"/>
              </a:spcAft>
            </a:pPr>
            <a:r>
              <a:rPr lang="en-PH" dirty="0">
                <a:solidFill>
                  <a:srgbClr val="000000"/>
                </a:solidFill>
                <a:latin typeface="Calibri" panose="020F0502020204030204" pitchFamily="34" charset="0"/>
                <a:ea typeface="Calibri" panose="020F0502020204030204" pitchFamily="34" charset="0"/>
                <a:cs typeface="Times New Roman" panose="02020603050405020304" pitchFamily="18" charset="0"/>
              </a:rPr>
              <a:t>Proportion of the region’s population having </a:t>
            </a:r>
            <a:r>
              <a:rPr lang="en-PH" dirty="0">
                <a:latin typeface="Calibri" panose="020F0502020204030204" pitchFamily="34" charset="0"/>
                <a:ea typeface="Calibri" panose="020F0502020204030204" pitchFamily="34" charset="0"/>
                <a:cs typeface="Times New Roman" panose="02020603050405020304" pitchFamily="18" charset="0"/>
              </a:rPr>
              <a:t>access to improved drinking water and sanitation facilities reached 83.8% and 79.7% respectively in 2018</a:t>
            </a:r>
          </a:p>
        </p:txBody>
      </p:sp>
      <p:sp>
        <p:nvSpPr>
          <p:cNvPr id="9" name="Content Placeholder 3">
            <a:extLst>
              <a:ext uri="{FF2B5EF4-FFF2-40B4-BE49-F238E27FC236}">
                <a16:creationId xmlns:a16="http://schemas.microsoft.com/office/drawing/2014/main" id="{A51DC06A-158C-4FD8-B348-243262DD71B1}"/>
              </a:ext>
            </a:extLst>
          </p:cNvPr>
          <p:cNvSpPr txBox="1">
            <a:spLocks/>
          </p:cNvSpPr>
          <p:nvPr/>
        </p:nvSpPr>
        <p:spPr>
          <a:xfrm>
            <a:off x="8915400" y="1943274"/>
            <a:ext cx="2492004"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Safely managed drinking water services </a:t>
            </a:r>
          </a:p>
        </p:txBody>
      </p:sp>
      <p:sp>
        <p:nvSpPr>
          <p:cNvPr id="10" name="Content Placeholder 3">
            <a:extLst>
              <a:ext uri="{FF2B5EF4-FFF2-40B4-BE49-F238E27FC236}">
                <a16:creationId xmlns:a16="http://schemas.microsoft.com/office/drawing/2014/main" id="{B989F672-79DD-42DC-836E-4751AF34293F}"/>
              </a:ext>
            </a:extLst>
          </p:cNvPr>
          <p:cNvSpPr txBox="1">
            <a:spLocks/>
          </p:cNvSpPr>
          <p:nvPr/>
        </p:nvSpPr>
        <p:spPr>
          <a:xfrm>
            <a:off x="7734661" y="4350547"/>
            <a:ext cx="2107090"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Safely managed sanitation services </a:t>
            </a:r>
          </a:p>
        </p:txBody>
      </p:sp>
      <p:pic>
        <p:nvPicPr>
          <p:cNvPr id="2" name="Picture 1">
            <a:extLst>
              <a:ext uri="{FF2B5EF4-FFF2-40B4-BE49-F238E27FC236}">
                <a16:creationId xmlns:a16="http://schemas.microsoft.com/office/drawing/2014/main" id="{DFAB064E-BA0E-41A0-A9A1-417BE80AE7F4}"/>
              </a:ext>
            </a:extLst>
          </p:cNvPr>
          <p:cNvPicPr>
            <a:picLocks noChangeAspect="1"/>
          </p:cNvPicPr>
          <p:nvPr/>
        </p:nvPicPr>
        <p:blipFill rotWithShape="1">
          <a:blip r:embed="rId4"/>
          <a:srcRect l="929" t="2219" r="1090" b="9165"/>
          <a:stretch/>
        </p:blipFill>
        <p:spPr>
          <a:xfrm>
            <a:off x="6387958" y="2144482"/>
            <a:ext cx="4986311" cy="1980000"/>
          </a:xfrm>
          <a:prstGeom prst="rect">
            <a:avLst/>
          </a:prstGeom>
          <a:ln>
            <a:noFill/>
          </a:ln>
        </p:spPr>
      </p:pic>
      <p:pic>
        <p:nvPicPr>
          <p:cNvPr id="3" name="Picture 2">
            <a:extLst>
              <a:ext uri="{FF2B5EF4-FFF2-40B4-BE49-F238E27FC236}">
                <a16:creationId xmlns:a16="http://schemas.microsoft.com/office/drawing/2014/main" id="{8F6DE7FE-0F88-4A83-AD4B-4CE2F88ADBAF}"/>
              </a:ext>
            </a:extLst>
          </p:cNvPr>
          <p:cNvPicPr>
            <a:picLocks noChangeAspect="1"/>
          </p:cNvPicPr>
          <p:nvPr/>
        </p:nvPicPr>
        <p:blipFill rotWithShape="1">
          <a:blip r:embed="rId5"/>
          <a:srcRect b="6498"/>
          <a:stretch/>
        </p:blipFill>
        <p:spPr>
          <a:xfrm>
            <a:off x="4855440" y="4551421"/>
            <a:ext cx="4986311" cy="2051416"/>
          </a:xfrm>
          <a:prstGeom prst="rect">
            <a:avLst/>
          </a:prstGeom>
        </p:spPr>
      </p:pic>
    </p:spTree>
    <p:extLst>
      <p:ext uri="{BB962C8B-B14F-4D97-AF65-F5344CB8AC3E}">
        <p14:creationId xmlns:p14="http://schemas.microsoft.com/office/powerpoint/2010/main" val="2849317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65919" y="180000"/>
            <a:ext cx="10044768"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access to affordable, reliable, sustainable and modern energy for all</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B03DF6C0-252B-412D-AABF-A60949A3DDCE}"/>
              </a:ext>
            </a:extLst>
          </p:cNvPr>
          <p:cNvPicPr preferRelativeResize="0">
            <a:picLocks/>
          </p:cNvPicPr>
          <p:nvPr/>
        </p:nvPicPr>
        <p:blipFill>
          <a:blip r:embed="rId3"/>
          <a:stretch>
            <a:fillRect/>
          </a:stretch>
        </p:blipFill>
        <p:spPr>
          <a:xfrm>
            <a:off x="180000" y="195240"/>
            <a:ext cx="900000" cy="900000"/>
          </a:xfrm>
          <a:prstGeom prst="rect">
            <a:avLst/>
          </a:prstGeom>
        </p:spPr>
      </p:pic>
      <p:sp>
        <p:nvSpPr>
          <p:cNvPr id="7" name="Content Placeholder 3">
            <a:extLst>
              <a:ext uri="{FF2B5EF4-FFF2-40B4-BE49-F238E27FC236}">
                <a16:creationId xmlns:a16="http://schemas.microsoft.com/office/drawing/2014/main" id="{F1686A5B-24C8-476D-BE71-C29C67D205E5}"/>
              </a:ext>
            </a:extLst>
          </p:cNvPr>
          <p:cNvSpPr txBox="1">
            <a:spLocks/>
          </p:cNvSpPr>
          <p:nvPr/>
        </p:nvSpPr>
        <p:spPr>
          <a:xfrm>
            <a:off x="478620" y="1665177"/>
            <a:ext cx="5350680" cy="445899"/>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Majority has home access to electricity</a:t>
            </a:r>
            <a:endParaRPr lang="en-US" sz="3600" dirty="0">
              <a:solidFill>
                <a:schemeClr val="accent6">
                  <a:lumMod val="75000"/>
                </a:schemeClr>
              </a:solidFill>
            </a:endParaRPr>
          </a:p>
        </p:txBody>
      </p:sp>
      <p:sp>
        <p:nvSpPr>
          <p:cNvPr id="8" name="Rectangle 7">
            <a:extLst>
              <a:ext uri="{FF2B5EF4-FFF2-40B4-BE49-F238E27FC236}">
                <a16:creationId xmlns:a16="http://schemas.microsoft.com/office/drawing/2014/main" id="{8FAADCE0-A61C-40B0-824C-E8846C5FBF76}"/>
              </a:ext>
            </a:extLst>
          </p:cNvPr>
          <p:cNvSpPr/>
          <p:nvPr/>
        </p:nvSpPr>
        <p:spPr>
          <a:xfrm>
            <a:off x="478620" y="2177337"/>
            <a:ext cx="4572000" cy="671915"/>
          </a:xfrm>
          <a:prstGeom prst="rect">
            <a:avLst/>
          </a:prstGeom>
        </p:spPr>
        <p:txBody>
          <a:bodyPr>
            <a:spAutoFit/>
          </a:bodyPr>
          <a:lstStyle/>
          <a:p>
            <a:pPr lvl="0">
              <a:lnSpc>
                <a:spcPct val="107000"/>
              </a:lnSpc>
              <a:spcAft>
                <a:spcPts val="800"/>
              </a:spcAft>
            </a:pPr>
            <a:r>
              <a:rPr lang="en-PH" dirty="0">
                <a:solidFill>
                  <a:srgbClr val="000000"/>
                </a:solidFill>
                <a:latin typeface="Calibri" panose="020F0502020204030204" pitchFamily="34" charset="0"/>
                <a:ea typeface="Calibri" panose="020F0502020204030204" pitchFamily="34" charset="0"/>
                <a:cs typeface="Times New Roman" panose="02020603050405020304" pitchFamily="18" charset="0"/>
              </a:rPr>
              <a:t>92.0% </a:t>
            </a:r>
            <a:r>
              <a:rPr lang="en-PH" dirty="0">
                <a:latin typeface="Calibri" panose="020F0502020204030204" pitchFamily="34" charset="0"/>
                <a:ea typeface="Calibri" panose="020F0502020204030204" pitchFamily="34" charset="0"/>
                <a:cs typeface="Times New Roman" panose="02020603050405020304" pitchFamily="18" charset="0"/>
              </a:rPr>
              <a:t>of people in ASEAN had access to electricity in their homes in 2018</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F75F6C30-1993-4AF7-A34B-9D75BEFE077B}"/>
              </a:ext>
            </a:extLst>
          </p:cNvPr>
          <p:cNvSpPr/>
          <p:nvPr/>
        </p:nvSpPr>
        <p:spPr>
          <a:xfrm>
            <a:off x="478620" y="4425561"/>
            <a:ext cx="3674279" cy="1264642"/>
          </a:xfrm>
          <a:prstGeom prst="rect">
            <a:avLst/>
          </a:prstGeom>
        </p:spPr>
        <p:txBody>
          <a:bodyPr wrap="square">
            <a:spAutoFit/>
          </a:bodyPr>
          <a:lstStyle/>
          <a:p>
            <a:pPr lvl="0">
              <a:lnSpc>
                <a:spcPct val="107000"/>
              </a:lnSpc>
              <a:spcAft>
                <a:spcPts val="800"/>
              </a:spcAft>
            </a:pPr>
            <a:r>
              <a:rPr lang="en-SG" dirty="0">
                <a:latin typeface="Calibri" panose="020F0502020204030204" pitchFamily="34" charset="0"/>
                <a:ea typeface="Calibri" panose="020F0502020204030204" pitchFamily="34" charset="0"/>
                <a:cs typeface="Calibri" panose="020F0502020204030204" pitchFamily="34" charset="0"/>
              </a:rPr>
              <a:t>Energy intensity </a:t>
            </a:r>
            <a:r>
              <a:rPr lang="en-PH" dirty="0">
                <a:latin typeface="Calibri" panose="020F0502020204030204" pitchFamily="34" charset="0"/>
                <a:ea typeface="Calibri" panose="020F0502020204030204" pitchFamily="34" charset="0"/>
                <a:cs typeface="Times New Roman" panose="02020603050405020304" pitchFamily="18" charset="0"/>
              </a:rPr>
              <a:t>in ASEAN averaged </a:t>
            </a:r>
            <a:r>
              <a:rPr lang="en-SG" dirty="0">
                <a:latin typeface="Calibri" panose="020F0502020204030204" pitchFamily="34" charset="0"/>
                <a:ea typeface="Calibri" panose="020F0502020204030204" pitchFamily="34" charset="0"/>
                <a:cs typeface="Calibri" panose="020F0502020204030204" pitchFamily="34" charset="0"/>
              </a:rPr>
              <a:t>3.8 Tonnes of Oil Equivalent (TOE) per unit output (in terms of thousand GDP in 2010 USD) in 2018</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8F3EA3D0-CE7F-4B11-A258-5659F5B62D71}"/>
              </a:ext>
            </a:extLst>
          </p:cNvPr>
          <p:cNvSpPr/>
          <p:nvPr/>
        </p:nvSpPr>
        <p:spPr>
          <a:xfrm>
            <a:off x="478619" y="3921461"/>
            <a:ext cx="6275471" cy="461665"/>
          </a:xfrm>
          <a:prstGeom prst="rect">
            <a:avLst/>
          </a:prstGeom>
        </p:spPr>
        <p:txBody>
          <a:bodyPr wrap="square">
            <a:spAutoFit/>
          </a:bodyPr>
          <a:lstStyle/>
          <a:p>
            <a:r>
              <a:rPr lang="en-US" sz="2400" b="1" dirty="0">
                <a:solidFill>
                  <a:schemeClr val="accent6">
                    <a:lumMod val="75000"/>
                  </a:schemeClr>
                </a:solidFill>
              </a:rPr>
              <a:t>Most AMS have low energy intensity levels</a:t>
            </a:r>
            <a:endParaRPr lang="en-GB" sz="2400" dirty="0">
              <a:solidFill>
                <a:schemeClr val="accent6">
                  <a:lumMod val="75000"/>
                </a:schemeClr>
              </a:solidFill>
            </a:endParaRPr>
          </a:p>
        </p:txBody>
      </p:sp>
      <p:grpSp>
        <p:nvGrpSpPr>
          <p:cNvPr id="4" name="Group 3">
            <a:extLst>
              <a:ext uri="{FF2B5EF4-FFF2-40B4-BE49-F238E27FC236}">
                <a16:creationId xmlns:a16="http://schemas.microsoft.com/office/drawing/2014/main" id="{5E005CC3-3B93-4609-99B3-D28ACC2A5298}"/>
              </a:ext>
            </a:extLst>
          </p:cNvPr>
          <p:cNvGrpSpPr/>
          <p:nvPr/>
        </p:nvGrpSpPr>
        <p:grpSpPr>
          <a:xfrm>
            <a:off x="6216047" y="1566177"/>
            <a:ext cx="5497333" cy="2418974"/>
            <a:chOff x="6216047" y="1566177"/>
            <a:chExt cx="5497333" cy="2418974"/>
          </a:xfrm>
        </p:grpSpPr>
        <p:pic>
          <p:nvPicPr>
            <p:cNvPr id="3" name="Picture 2">
              <a:extLst>
                <a:ext uri="{FF2B5EF4-FFF2-40B4-BE49-F238E27FC236}">
                  <a16:creationId xmlns:a16="http://schemas.microsoft.com/office/drawing/2014/main" id="{0E7385B3-B0C0-40A6-A72B-54ED510F3CC4}"/>
                </a:ext>
              </a:extLst>
            </p:cNvPr>
            <p:cNvPicPr>
              <a:picLocks noChangeAspect="1"/>
            </p:cNvPicPr>
            <p:nvPr/>
          </p:nvPicPr>
          <p:blipFill rotWithShape="1">
            <a:blip r:embed="rId4"/>
            <a:srcRect b="7768"/>
            <a:stretch/>
          </p:blipFill>
          <p:spPr>
            <a:xfrm>
              <a:off x="6216047" y="1713352"/>
              <a:ext cx="5497333" cy="2271799"/>
            </a:xfrm>
            <a:prstGeom prst="rect">
              <a:avLst/>
            </a:prstGeom>
          </p:spPr>
        </p:pic>
        <p:sp>
          <p:nvSpPr>
            <p:cNvPr id="13" name="Content Placeholder 3">
              <a:extLst>
                <a:ext uri="{FF2B5EF4-FFF2-40B4-BE49-F238E27FC236}">
                  <a16:creationId xmlns:a16="http://schemas.microsoft.com/office/drawing/2014/main" id="{B82E23C1-41C1-4164-80EA-1431E738A727}"/>
                </a:ext>
              </a:extLst>
            </p:cNvPr>
            <p:cNvSpPr txBox="1">
              <a:spLocks/>
            </p:cNvSpPr>
            <p:nvPr/>
          </p:nvSpPr>
          <p:spPr>
            <a:xfrm>
              <a:off x="9652000" y="1566177"/>
              <a:ext cx="2007818"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Access to electricity </a:t>
              </a:r>
            </a:p>
          </p:txBody>
        </p:sp>
      </p:grpSp>
      <p:grpSp>
        <p:nvGrpSpPr>
          <p:cNvPr id="11" name="Group 10">
            <a:extLst>
              <a:ext uri="{FF2B5EF4-FFF2-40B4-BE49-F238E27FC236}">
                <a16:creationId xmlns:a16="http://schemas.microsoft.com/office/drawing/2014/main" id="{D7CB485A-4BCB-45F4-BB62-98268186056B}"/>
              </a:ext>
            </a:extLst>
          </p:cNvPr>
          <p:cNvGrpSpPr/>
          <p:nvPr/>
        </p:nvGrpSpPr>
        <p:grpSpPr>
          <a:xfrm>
            <a:off x="5152220" y="4282059"/>
            <a:ext cx="4995080" cy="2341612"/>
            <a:chOff x="5152220" y="4282059"/>
            <a:chExt cx="4995080" cy="2341612"/>
          </a:xfrm>
        </p:grpSpPr>
        <p:pic>
          <p:nvPicPr>
            <p:cNvPr id="2" name="Picture 1">
              <a:extLst>
                <a:ext uri="{FF2B5EF4-FFF2-40B4-BE49-F238E27FC236}">
                  <a16:creationId xmlns:a16="http://schemas.microsoft.com/office/drawing/2014/main" id="{E543FB18-FFEF-4BFB-82E0-310D17088A96}"/>
                </a:ext>
              </a:extLst>
            </p:cNvPr>
            <p:cNvPicPr>
              <a:picLocks noChangeAspect="1"/>
            </p:cNvPicPr>
            <p:nvPr/>
          </p:nvPicPr>
          <p:blipFill rotWithShape="1">
            <a:blip r:embed="rId5"/>
            <a:srcRect b="7556"/>
            <a:stretch/>
          </p:blipFill>
          <p:spPr>
            <a:xfrm>
              <a:off x="5152220" y="4421676"/>
              <a:ext cx="4995080" cy="2201995"/>
            </a:xfrm>
            <a:prstGeom prst="rect">
              <a:avLst/>
            </a:prstGeom>
          </p:spPr>
        </p:pic>
        <p:sp>
          <p:nvSpPr>
            <p:cNvPr id="14" name="Content Placeholder 3">
              <a:extLst>
                <a:ext uri="{FF2B5EF4-FFF2-40B4-BE49-F238E27FC236}">
                  <a16:creationId xmlns:a16="http://schemas.microsoft.com/office/drawing/2014/main" id="{62E80E42-4409-4EC0-B0A4-F9E83EBF1AFA}"/>
                </a:ext>
              </a:extLst>
            </p:cNvPr>
            <p:cNvSpPr txBox="1">
              <a:spLocks/>
            </p:cNvSpPr>
            <p:nvPr/>
          </p:nvSpPr>
          <p:spPr>
            <a:xfrm>
              <a:off x="8890069" y="4282059"/>
              <a:ext cx="1228005"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Energy intensity</a:t>
              </a:r>
            </a:p>
          </p:txBody>
        </p:sp>
      </p:grpSp>
    </p:spTree>
    <p:extLst>
      <p:ext uri="{BB962C8B-B14F-4D97-AF65-F5344CB8AC3E}">
        <p14:creationId xmlns:p14="http://schemas.microsoft.com/office/powerpoint/2010/main" val="920305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82288" y="180000"/>
            <a:ext cx="11097012"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Promote sustained, inclusive and sustainable economic growth, full and productive employment and decent work for all</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AB250858-E902-4F46-8342-3B1C3C6F1594}"/>
              </a:ext>
            </a:extLst>
          </p:cNvPr>
          <p:cNvPicPr preferRelativeResize="0">
            <a:picLocks/>
          </p:cNvPicPr>
          <p:nvPr/>
        </p:nvPicPr>
        <p:blipFill>
          <a:blip r:embed="rId3"/>
          <a:stretch>
            <a:fillRect/>
          </a:stretch>
        </p:blipFill>
        <p:spPr>
          <a:xfrm>
            <a:off x="180000" y="195240"/>
            <a:ext cx="900000" cy="900000"/>
          </a:xfrm>
          <a:prstGeom prst="rect">
            <a:avLst/>
          </a:prstGeom>
        </p:spPr>
      </p:pic>
      <p:sp>
        <p:nvSpPr>
          <p:cNvPr id="7" name="Content Placeholder 3">
            <a:extLst>
              <a:ext uri="{FF2B5EF4-FFF2-40B4-BE49-F238E27FC236}">
                <a16:creationId xmlns:a16="http://schemas.microsoft.com/office/drawing/2014/main" id="{CC9DFCF2-50CA-4BEA-9D2A-8EFC6C34C336}"/>
              </a:ext>
            </a:extLst>
          </p:cNvPr>
          <p:cNvSpPr txBox="1">
            <a:spLocks/>
          </p:cNvSpPr>
          <p:nvPr/>
        </p:nvSpPr>
        <p:spPr>
          <a:xfrm>
            <a:off x="273495" y="1615513"/>
            <a:ext cx="6238564" cy="41801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2200" b="1" dirty="0">
                <a:solidFill>
                  <a:schemeClr val="accent6">
                    <a:lumMod val="75000"/>
                  </a:schemeClr>
                </a:solidFill>
              </a:rPr>
              <a:t>Most AMS saw improvement in </a:t>
            </a:r>
            <a:r>
              <a:rPr lang="en-US" sz="2200" b="1" dirty="0" err="1">
                <a:solidFill>
                  <a:schemeClr val="accent6">
                    <a:lumMod val="75000"/>
                  </a:schemeClr>
                </a:solidFill>
              </a:rPr>
              <a:t>labour</a:t>
            </a:r>
            <a:r>
              <a:rPr lang="en-US" sz="2200" b="1" dirty="0">
                <a:solidFill>
                  <a:schemeClr val="accent6">
                    <a:lumMod val="75000"/>
                  </a:schemeClr>
                </a:solidFill>
              </a:rPr>
              <a:t> productivity </a:t>
            </a:r>
            <a:endParaRPr lang="en-US" sz="2200" dirty="0">
              <a:solidFill>
                <a:schemeClr val="accent6">
                  <a:lumMod val="75000"/>
                </a:schemeClr>
              </a:solidFill>
            </a:endParaRPr>
          </a:p>
        </p:txBody>
      </p:sp>
      <p:pic>
        <p:nvPicPr>
          <p:cNvPr id="3" name="Picture 2">
            <a:extLst>
              <a:ext uri="{FF2B5EF4-FFF2-40B4-BE49-F238E27FC236}">
                <a16:creationId xmlns:a16="http://schemas.microsoft.com/office/drawing/2014/main" id="{F8373FF4-9144-45C7-9B0D-893A12B99FA6}"/>
              </a:ext>
            </a:extLst>
          </p:cNvPr>
          <p:cNvPicPr>
            <a:picLocks noChangeAspect="1"/>
          </p:cNvPicPr>
          <p:nvPr/>
        </p:nvPicPr>
        <p:blipFill rotWithShape="1">
          <a:blip r:embed="rId4"/>
          <a:srcRect b="13147"/>
          <a:stretch/>
        </p:blipFill>
        <p:spPr>
          <a:xfrm>
            <a:off x="6301218" y="1240110"/>
            <a:ext cx="4831042" cy="1924497"/>
          </a:xfrm>
          <a:prstGeom prst="rect">
            <a:avLst/>
          </a:prstGeom>
        </p:spPr>
      </p:pic>
      <p:sp>
        <p:nvSpPr>
          <p:cNvPr id="21" name="Rectangle 20">
            <a:extLst>
              <a:ext uri="{FF2B5EF4-FFF2-40B4-BE49-F238E27FC236}">
                <a16:creationId xmlns:a16="http://schemas.microsoft.com/office/drawing/2014/main" id="{5F9F12C3-8541-41B2-B43A-26382E744AA0}"/>
              </a:ext>
            </a:extLst>
          </p:cNvPr>
          <p:cNvSpPr/>
          <p:nvPr/>
        </p:nvSpPr>
        <p:spPr>
          <a:xfrm>
            <a:off x="273495" y="2089984"/>
            <a:ext cx="5274503" cy="369332"/>
          </a:xfrm>
          <a:prstGeom prst="rect">
            <a:avLst/>
          </a:prstGeom>
        </p:spPr>
        <p:txBody>
          <a:bodyPr wrap="square">
            <a:spAutoFit/>
          </a:bodyPr>
          <a:lstStyle/>
          <a:p>
            <a:r>
              <a:rPr lang="en-PH" dirty="0">
                <a:latin typeface="Calibri" panose="020F0502020204030204" pitchFamily="34" charset="0"/>
                <a:ea typeface="Calibri" panose="020F0502020204030204" pitchFamily="34" charset="0"/>
                <a:cs typeface="Times New Roman" panose="02020603050405020304" pitchFamily="18" charset="0"/>
              </a:rPr>
              <a:t>Real GDP per employed person rose by 4.3% in 2018</a:t>
            </a:r>
            <a:endParaRPr lang="en-SG" dirty="0"/>
          </a:p>
        </p:txBody>
      </p:sp>
      <p:sp>
        <p:nvSpPr>
          <p:cNvPr id="9" name="Rectangle 8">
            <a:extLst>
              <a:ext uri="{FF2B5EF4-FFF2-40B4-BE49-F238E27FC236}">
                <a16:creationId xmlns:a16="http://schemas.microsoft.com/office/drawing/2014/main" id="{BB43171F-7D62-4488-A29B-0ED49A5DD823}"/>
              </a:ext>
            </a:extLst>
          </p:cNvPr>
          <p:cNvSpPr/>
          <p:nvPr/>
        </p:nvSpPr>
        <p:spPr>
          <a:xfrm>
            <a:off x="273495" y="3063545"/>
            <a:ext cx="5998305" cy="430887"/>
          </a:xfrm>
          <a:prstGeom prst="rect">
            <a:avLst/>
          </a:prstGeom>
        </p:spPr>
        <p:txBody>
          <a:bodyPr wrap="square">
            <a:spAutoFit/>
          </a:bodyPr>
          <a:lstStyle/>
          <a:p>
            <a:pPr>
              <a:spcAft>
                <a:spcPts val="600"/>
              </a:spcAft>
            </a:pPr>
            <a:r>
              <a:rPr lang="en-US" sz="2200" b="1" dirty="0">
                <a:solidFill>
                  <a:schemeClr val="accent6">
                    <a:lumMod val="75000"/>
                  </a:schemeClr>
                </a:solidFill>
              </a:rPr>
              <a:t>High unemployment rates in some countries</a:t>
            </a:r>
          </a:p>
        </p:txBody>
      </p:sp>
      <p:sp>
        <p:nvSpPr>
          <p:cNvPr id="10" name="Rectangle 9">
            <a:extLst>
              <a:ext uri="{FF2B5EF4-FFF2-40B4-BE49-F238E27FC236}">
                <a16:creationId xmlns:a16="http://schemas.microsoft.com/office/drawing/2014/main" id="{67912384-195F-40B6-9D50-DBB82D9F9FE4}"/>
              </a:ext>
            </a:extLst>
          </p:cNvPr>
          <p:cNvSpPr/>
          <p:nvPr/>
        </p:nvSpPr>
        <p:spPr>
          <a:xfrm>
            <a:off x="273495" y="3647289"/>
            <a:ext cx="5364348" cy="1754326"/>
          </a:xfrm>
          <a:prstGeom prst="rect">
            <a:avLst/>
          </a:prstGeom>
        </p:spPr>
        <p:txBody>
          <a:bodyPr wrap="square">
            <a:spAutoFit/>
          </a:bodyPr>
          <a:lstStyle/>
          <a:p>
            <a:r>
              <a:rPr lang="en-US" dirty="0"/>
              <a:t>The ASEAN region recorded an average unemployment rate of 3.7% among persons aged 15+, with similar rates for males (4.0%) and females (3.7%) in 2018</a:t>
            </a:r>
          </a:p>
          <a:p>
            <a:endParaRPr lang="en-US" dirty="0"/>
          </a:p>
          <a:p>
            <a:r>
              <a:rPr lang="en-US" dirty="0"/>
              <a:t>Youth aged 15-24 unemployment rate averaged 12.7% in ASEAN in 2018</a:t>
            </a:r>
          </a:p>
        </p:txBody>
      </p:sp>
      <p:pic>
        <p:nvPicPr>
          <p:cNvPr id="18" name="Picture 17">
            <a:extLst>
              <a:ext uri="{FF2B5EF4-FFF2-40B4-BE49-F238E27FC236}">
                <a16:creationId xmlns:a16="http://schemas.microsoft.com/office/drawing/2014/main" id="{79638EF3-A6A9-4D91-BA7D-650B2C7EE291}"/>
              </a:ext>
            </a:extLst>
          </p:cNvPr>
          <p:cNvPicPr>
            <a:picLocks noChangeAspect="1"/>
          </p:cNvPicPr>
          <p:nvPr/>
        </p:nvPicPr>
        <p:blipFill rotWithShape="1">
          <a:blip r:embed="rId5"/>
          <a:srcRect b="8057"/>
          <a:stretch/>
        </p:blipFill>
        <p:spPr>
          <a:xfrm>
            <a:off x="5600007" y="4895403"/>
            <a:ext cx="4500052" cy="1924497"/>
          </a:xfrm>
          <a:prstGeom prst="rect">
            <a:avLst/>
          </a:prstGeom>
        </p:spPr>
      </p:pic>
      <p:sp>
        <p:nvSpPr>
          <p:cNvPr id="14" name="Content Placeholder 3">
            <a:extLst>
              <a:ext uri="{FF2B5EF4-FFF2-40B4-BE49-F238E27FC236}">
                <a16:creationId xmlns:a16="http://schemas.microsoft.com/office/drawing/2014/main" id="{F91F3460-4FF1-478E-A7EC-8D1C51D0AECD}"/>
              </a:ext>
            </a:extLst>
          </p:cNvPr>
          <p:cNvSpPr txBox="1">
            <a:spLocks/>
          </p:cNvSpPr>
          <p:nvPr/>
        </p:nvSpPr>
        <p:spPr>
          <a:xfrm>
            <a:off x="8716739" y="1128096"/>
            <a:ext cx="2372726"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Real GDP growth per employed person</a:t>
            </a:r>
          </a:p>
        </p:txBody>
      </p:sp>
      <p:sp>
        <p:nvSpPr>
          <p:cNvPr id="17" name="Content Placeholder 3">
            <a:extLst>
              <a:ext uri="{FF2B5EF4-FFF2-40B4-BE49-F238E27FC236}">
                <a16:creationId xmlns:a16="http://schemas.microsoft.com/office/drawing/2014/main" id="{63F705CA-BC3A-4259-8220-CC112842BDB1}"/>
              </a:ext>
            </a:extLst>
          </p:cNvPr>
          <p:cNvSpPr txBox="1">
            <a:spLocks/>
          </p:cNvSpPr>
          <p:nvPr/>
        </p:nvSpPr>
        <p:spPr>
          <a:xfrm>
            <a:off x="5917132" y="4964603"/>
            <a:ext cx="1374312" cy="230832"/>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900" dirty="0"/>
              <a:t>Aged 15-24 years</a:t>
            </a:r>
          </a:p>
        </p:txBody>
      </p:sp>
      <p:pic>
        <p:nvPicPr>
          <p:cNvPr id="15" name="Picture 14">
            <a:extLst>
              <a:ext uri="{FF2B5EF4-FFF2-40B4-BE49-F238E27FC236}">
                <a16:creationId xmlns:a16="http://schemas.microsoft.com/office/drawing/2014/main" id="{A3E15FE3-017D-44CD-9E4A-3D6ED9DB8CDE}"/>
              </a:ext>
            </a:extLst>
          </p:cNvPr>
          <p:cNvPicPr>
            <a:picLocks noChangeAspect="1"/>
          </p:cNvPicPr>
          <p:nvPr/>
        </p:nvPicPr>
        <p:blipFill rotWithShape="1">
          <a:blip r:embed="rId6"/>
          <a:srcRect b="8450"/>
          <a:stretch/>
        </p:blipFill>
        <p:spPr>
          <a:xfrm>
            <a:off x="7379394" y="3268707"/>
            <a:ext cx="4500052" cy="1882334"/>
          </a:xfrm>
          <a:prstGeom prst="rect">
            <a:avLst/>
          </a:prstGeom>
        </p:spPr>
      </p:pic>
      <p:sp>
        <p:nvSpPr>
          <p:cNvPr id="13" name="Content Placeholder 3">
            <a:extLst>
              <a:ext uri="{FF2B5EF4-FFF2-40B4-BE49-F238E27FC236}">
                <a16:creationId xmlns:a16="http://schemas.microsoft.com/office/drawing/2014/main" id="{A7DACD3D-9CA1-4D98-B2D0-CCDB36A442D7}"/>
              </a:ext>
            </a:extLst>
          </p:cNvPr>
          <p:cNvSpPr txBox="1">
            <a:spLocks/>
          </p:cNvSpPr>
          <p:nvPr/>
        </p:nvSpPr>
        <p:spPr>
          <a:xfrm>
            <a:off x="10475511" y="3128708"/>
            <a:ext cx="1374517"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Unemployment rate</a:t>
            </a:r>
          </a:p>
        </p:txBody>
      </p:sp>
      <p:sp>
        <p:nvSpPr>
          <p:cNvPr id="16" name="Content Placeholder 3">
            <a:extLst>
              <a:ext uri="{FF2B5EF4-FFF2-40B4-BE49-F238E27FC236}">
                <a16:creationId xmlns:a16="http://schemas.microsoft.com/office/drawing/2014/main" id="{0EBC38D3-FFAD-4511-B546-31BA0A00366D}"/>
              </a:ext>
            </a:extLst>
          </p:cNvPr>
          <p:cNvSpPr txBox="1">
            <a:spLocks/>
          </p:cNvSpPr>
          <p:nvPr/>
        </p:nvSpPr>
        <p:spPr>
          <a:xfrm>
            <a:off x="7924826" y="3305311"/>
            <a:ext cx="864473" cy="230832"/>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900" dirty="0"/>
              <a:t>Aged 15+</a:t>
            </a:r>
          </a:p>
        </p:txBody>
      </p:sp>
      <p:grpSp>
        <p:nvGrpSpPr>
          <p:cNvPr id="12" name="Group 11">
            <a:extLst>
              <a:ext uri="{FF2B5EF4-FFF2-40B4-BE49-F238E27FC236}">
                <a16:creationId xmlns:a16="http://schemas.microsoft.com/office/drawing/2014/main" id="{D09658B1-2706-460F-8E90-E1942A7FC733}"/>
              </a:ext>
            </a:extLst>
          </p:cNvPr>
          <p:cNvGrpSpPr/>
          <p:nvPr/>
        </p:nvGrpSpPr>
        <p:grpSpPr>
          <a:xfrm>
            <a:off x="6512059" y="2492803"/>
            <a:ext cx="676150" cy="307777"/>
            <a:chOff x="6512059" y="2492803"/>
            <a:chExt cx="676150" cy="307777"/>
          </a:xfrm>
        </p:grpSpPr>
        <p:sp>
          <p:nvSpPr>
            <p:cNvPr id="11" name="Rectangle 10">
              <a:extLst>
                <a:ext uri="{FF2B5EF4-FFF2-40B4-BE49-F238E27FC236}">
                  <a16:creationId xmlns:a16="http://schemas.microsoft.com/office/drawing/2014/main" id="{83191A3A-5301-4F73-A4DB-98BBF7BFA206}"/>
                </a:ext>
              </a:extLst>
            </p:cNvPr>
            <p:cNvSpPr/>
            <p:nvPr/>
          </p:nvSpPr>
          <p:spPr>
            <a:xfrm>
              <a:off x="6629688" y="2559050"/>
              <a:ext cx="437862" cy="1905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33A8C30-4B7E-4736-8C9A-6D84235D8503}"/>
                </a:ext>
              </a:extLst>
            </p:cNvPr>
            <p:cNvSpPr txBox="1"/>
            <p:nvPr/>
          </p:nvSpPr>
          <p:spPr>
            <a:xfrm>
              <a:off x="6512059" y="2492803"/>
              <a:ext cx="676150" cy="307777"/>
            </a:xfrm>
            <a:prstGeom prst="rect">
              <a:avLst/>
            </a:prstGeom>
            <a:noFill/>
            <a:ln>
              <a:noFill/>
            </a:ln>
          </p:spPr>
          <p:txBody>
            <a:bodyPr wrap="square" rtlCol="0">
              <a:spAutoFit/>
            </a:bodyPr>
            <a:lstStyle/>
            <a:p>
              <a:pPr algn="ctr"/>
              <a:r>
                <a:rPr lang="en-GB" sz="700" dirty="0">
                  <a:solidFill>
                    <a:schemeClr val="tx1">
                      <a:lumMod val="65000"/>
                      <a:lumOff val="35000"/>
                    </a:schemeClr>
                  </a:solidFill>
                </a:rPr>
                <a:t>Brunei Darussalam</a:t>
              </a:r>
            </a:p>
          </p:txBody>
        </p:sp>
      </p:grpSp>
    </p:spTree>
    <p:extLst>
      <p:ext uri="{BB962C8B-B14F-4D97-AF65-F5344CB8AC3E}">
        <p14:creationId xmlns:p14="http://schemas.microsoft.com/office/powerpoint/2010/main" val="996356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9537A8-570D-43AD-A6E4-9135AC6EEBFD}"/>
              </a:ext>
            </a:extLst>
          </p:cNvPr>
          <p:cNvSpPr/>
          <p:nvPr/>
        </p:nvSpPr>
        <p:spPr>
          <a:xfrm>
            <a:off x="1138045" y="1723475"/>
            <a:ext cx="9937941" cy="3137595"/>
          </a:xfrm>
          <a:prstGeom prst="rect">
            <a:avLst/>
          </a:prstGeom>
          <a:solidFill>
            <a:schemeClr val="accent5">
              <a:lumMod val="20000"/>
              <a:lumOff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2">
            <a:extLst>
              <a:ext uri="{FF2B5EF4-FFF2-40B4-BE49-F238E27FC236}">
                <a16:creationId xmlns:a16="http://schemas.microsoft.com/office/drawing/2014/main" id="{7C2EED0C-6441-450B-A8C3-C69BA03A347C}"/>
              </a:ext>
            </a:extLst>
          </p:cNvPr>
          <p:cNvSpPr txBox="1">
            <a:spLocks/>
          </p:cNvSpPr>
          <p:nvPr/>
        </p:nvSpPr>
        <p:spPr>
          <a:xfrm>
            <a:off x="1074685" y="180000"/>
            <a:ext cx="9950502"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Build resilient infrastructure, promote inclusive and sustainable industrialisation and foster innovation</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A85B7C2A-A9C7-4F1F-85BF-C7D3F012FACA}"/>
              </a:ext>
            </a:extLst>
          </p:cNvPr>
          <p:cNvPicPr preferRelativeResize="0">
            <a:picLocks/>
          </p:cNvPicPr>
          <p:nvPr/>
        </p:nvPicPr>
        <p:blipFill>
          <a:blip r:embed="rId3"/>
          <a:stretch>
            <a:fillRect/>
          </a:stretch>
        </p:blipFill>
        <p:spPr>
          <a:xfrm>
            <a:off x="180000" y="195240"/>
            <a:ext cx="900000" cy="900000"/>
          </a:xfrm>
          <a:prstGeom prst="rect">
            <a:avLst/>
          </a:prstGeom>
        </p:spPr>
      </p:pic>
      <p:sp>
        <p:nvSpPr>
          <p:cNvPr id="7" name="Content Placeholder 3">
            <a:extLst>
              <a:ext uri="{FF2B5EF4-FFF2-40B4-BE49-F238E27FC236}">
                <a16:creationId xmlns:a16="http://schemas.microsoft.com/office/drawing/2014/main" id="{BD3906E9-956E-4D29-B481-7B53ECC4B5E3}"/>
              </a:ext>
            </a:extLst>
          </p:cNvPr>
          <p:cNvSpPr txBox="1">
            <a:spLocks/>
          </p:cNvSpPr>
          <p:nvPr/>
        </p:nvSpPr>
        <p:spPr>
          <a:xfrm>
            <a:off x="1298025" y="1407742"/>
            <a:ext cx="9582559" cy="55203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US" sz="2400" b="1" dirty="0">
                <a:solidFill>
                  <a:schemeClr val="accent6">
                    <a:lumMod val="75000"/>
                  </a:schemeClr>
                </a:solidFill>
              </a:rPr>
              <a:t>Region has well developed transport infrastructure in air, rail and sea</a:t>
            </a:r>
            <a:endParaRPr lang="en-US" sz="3600" dirty="0">
              <a:solidFill>
                <a:schemeClr val="accent6">
                  <a:lumMod val="75000"/>
                </a:schemeClr>
              </a:solidFill>
            </a:endParaRPr>
          </a:p>
        </p:txBody>
      </p:sp>
      <p:grpSp>
        <p:nvGrpSpPr>
          <p:cNvPr id="3" name="Group 2">
            <a:extLst>
              <a:ext uri="{FF2B5EF4-FFF2-40B4-BE49-F238E27FC236}">
                <a16:creationId xmlns:a16="http://schemas.microsoft.com/office/drawing/2014/main" id="{71304FD5-AB3F-4455-A5D8-82121444D7BC}"/>
              </a:ext>
            </a:extLst>
          </p:cNvPr>
          <p:cNvGrpSpPr/>
          <p:nvPr/>
        </p:nvGrpSpPr>
        <p:grpSpPr>
          <a:xfrm>
            <a:off x="1296094" y="1586090"/>
            <a:ext cx="9582559" cy="3240474"/>
            <a:chOff x="1296094" y="1267115"/>
            <a:chExt cx="9582559" cy="3240474"/>
          </a:xfrm>
        </p:grpSpPr>
        <p:pic>
          <p:nvPicPr>
            <p:cNvPr id="4" name="Picture 3">
              <a:extLst>
                <a:ext uri="{FF2B5EF4-FFF2-40B4-BE49-F238E27FC236}">
                  <a16:creationId xmlns:a16="http://schemas.microsoft.com/office/drawing/2014/main" id="{6DF4B4C8-D669-4EC2-9AE2-F035A57FA3AF}"/>
                </a:ext>
              </a:extLst>
            </p:cNvPr>
            <p:cNvPicPr>
              <a:picLocks noChangeAspect="1"/>
            </p:cNvPicPr>
            <p:nvPr/>
          </p:nvPicPr>
          <p:blipFill rotWithShape="1">
            <a:blip r:embed="rId4">
              <a:clrChange>
                <a:clrFrom>
                  <a:srgbClr val="F3E9E5"/>
                </a:clrFrom>
                <a:clrTo>
                  <a:srgbClr val="F3E9E5">
                    <a:alpha val="0"/>
                  </a:srgbClr>
                </a:clrTo>
              </a:clrChange>
              <a:extLst>
                <a:ext uri="{28A0092B-C50C-407E-A947-70E740481C1C}">
                  <a14:useLocalDpi xmlns:a14="http://schemas.microsoft.com/office/drawing/2010/main" val="0"/>
                </a:ext>
              </a:extLst>
            </a:blip>
            <a:srcRect l="12133" t="34586" r="37758"/>
            <a:stretch/>
          </p:blipFill>
          <p:spPr>
            <a:xfrm>
              <a:off x="3154632" y="2095059"/>
              <a:ext cx="7724021" cy="2399827"/>
            </a:xfrm>
            <a:prstGeom prst="rect">
              <a:avLst/>
            </a:prstGeom>
          </p:spPr>
        </p:pic>
        <p:pic>
          <p:nvPicPr>
            <p:cNvPr id="9" name="Picture 8">
              <a:extLst>
                <a:ext uri="{FF2B5EF4-FFF2-40B4-BE49-F238E27FC236}">
                  <a16:creationId xmlns:a16="http://schemas.microsoft.com/office/drawing/2014/main" id="{E62E6C34-EB62-490C-8946-AA133716693A}"/>
                </a:ext>
              </a:extLst>
            </p:cNvPr>
            <p:cNvPicPr>
              <a:picLocks noChangeAspect="1"/>
            </p:cNvPicPr>
            <p:nvPr/>
          </p:nvPicPr>
          <p:blipFill rotWithShape="1">
            <a:blip r:embed="rId4">
              <a:clrChange>
                <a:clrFrom>
                  <a:srgbClr val="F3E9E5"/>
                </a:clrFrom>
                <a:clrTo>
                  <a:srgbClr val="F3E9E5">
                    <a:alpha val="0"/>
                  </a:srgbClr>
                </a:clrTo>
              </a:clrChange>
              <a:extLst>
                <a:ext uri="{28A0092B-C50C-407E-A947-70E740481C1C}">
                  <a14:useLocalDpi xmlns:a14="http://schemas.microsoft.com/office/drawing/2010/main" val="0"/>
                </a:ext>
              </a:extLst>
            </a:blip>
            <a:srcRect t="11294" r="87175"/>
            <a:stretch/>
          </p:blipFill>
          <p:spPr>
            <a:xfrm>
              <a:off x="1296094" y="1267115"/>
              <a:ext cx="1968442" cy="3240474"/>
            </a:xfrm>
            <a:prstGeom prst="rect">
              <a:avLst/>
            </a:prstGeom>
          </p:spPr>
        </p:pic>
      </p:grpSp>
      <p:pic>
        <p:nvPicPr>
          <p:cNvPr id="10" name="Picture 9">
            <a:extLst>
              <a:ext uri="{FF2B5EF4-FFF2-40B4-BE49-F238E27FC236}">
                <a16:creationId xmlns:a16="http://schemas.microsoft.com/office/drawing/2014/main" id="{B294ACBF-479F-4EAC-925A-857C61D86792}"/>
              </a:ext>
            </a:extLst>
          </p:cNvPr>
          <p:cNvPicPr>
            <a:picLocks noChangeAspect="1"/>
          </p:cNvPicPr>
          <p:nvPr/>
        </p:nvPicPr>
        <p:blipFill rotWithShape="1">
          <a:blip r:embed="rId4">
            <a:clrChange>
              <a:clrFrom>
                <a:srgbClr val="F3E9E5"/>
              </a:clrFrom>
              <a:clrTo>
                <a:srgbClr val="F3E9E5">
                  <a:alpha val="0"/>
                </a:srgbClr>
              </a:clrTo>
            </a:clrChange>
            <a:extLst>
              <a:ext uri="{28A0092B-C50C-407E-A947-70E740481C1C}">
                <a14:useLocalDpi xmlns:a14="http://schemas.microsoft.com/office/drawing/2010/main" val="0"/>
              </a:ext>
            </a:extLst>
          </a:blip>
          <a:srcRect l="62084" t="34586"/>
          <a:stretch/>
        </p:blipFill>
        <p:spPr>
          <a:xfrm>
            <a:off x="3670555" y="4476167"/>
            <a:ext cx="5174739" cy="2124785"/>
          </a:xfrm>
          <a:prstGeom prst="rect">
            <a:avLst/>
          </a:prstGeom>
        </p:spPr>
      </p:pic>
      <p:sp>
        <p:nvSpPr>
          <p:cNvPr id="13" name="Content Placeholder 3">
            <a:extLst>
              <a:ext uri="{FF2B5EF4-FFF2-40B4-BE49-F238E27FC236}">
                <a16:creationId xmlns:a16="http://schemas.microsoft.com/office/drawing/2014/main" id="{E0442FA3-551A-4A44-BFBB-77507F607F93}"/>
              </a:ext>
            </a:extLst>
          </p:cNvPr>
          <p:cNvSpPr txBox="1">
            <a:spLocks/>
          </p:cNvSpPr>
          <p:nvPr/>
        </p:nvSpPr>
        <p:spPr>
          <a:xfrm>
            <a:off x="890075" y="4731837"/>
            <a:ext cx="1386478" cy="32461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600"/>
              </a:spcAft>
              <a:buFont typeface="Arial" panose="020B0604020202020204" pitchFamily="34" charset="0"/>
              <a:buNone/>
            </a:pPr>
            <a:r>
              <a:rPr lang="en-US" sz="2000" b="1" dirty="0">
                <a:solidFill>
                  <a:schemeClr val="tx2"/>
                </a:solidFill>
              </a:rPr>
              <a:t>2018</a:t>
            </a:r>
            <a:endParaRPr lang="en-US" dirty="0">
              <a:solidFill>
                <a:schemeClr val="tx2"/>
              </a:solidFill>
            </a:endParaRPr>
          </a:p>
        </p:txBody>
      </p:sp>
    </p:spTree>
    <p:extLst>
      <p:ext uri="{BB962C8B-B14F-4D97-AF65-F5344CB8AC3E}">
        <p14:creationId xmlns:p14="http://schemas.microsoft.com/office/powerpoint/2010/main" val="1487344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FAC45AC1-BB14-4335-A355-9E6E4D969232}"/>
              </a:ext>
            </a:extLst>
          </p:cNvPr>
          <p:cNvSpPr txBox="1">
            <a:spLocks/>
          </p:cNvSpPr>
          <p:nvPr/>
        </p:nvSpPr>
        <p:spPr>
          <a:xfrm>
            <a:off x="676073" y="1586156"/>
            <a:ext cx="4837581" cy="80138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0"/>
              </a:spcAft>
              <a:buFont typeface="Arial" panose="020B0604020202020204" pitchFamily="34" charset="0"/>
              <a:buNone/>
            </a:pPr>
            <a:r>
              <a:rPr lang="en-US" sz="2400" b="1" dirty="0">
                <a:solidFill>
                  <a:schemeClr val="accent6">
                    <a:lumMod val="75000"/>
                  </a:schemeClr>
                </a:solidFill>
              </a:rPr>
              <a:t>Manufacturing is a key component of ASEAN economy </a:t>
            </a:r>
            <a:endParaRPr lang="en-US" sz="3600" dirty="0">
              <a:solidFill>
                <a:schemeClr val="accent6">
                  <a:lumMod val="75000"/>
                </a:schemeClr>
              </a:solidFill>
            </a:endParaRPr>
          </a:p>
        </p:txBody>
      </p:sp>
      <p:sp>
        <p:nvSpPr>
          <p:cNvPr id="11" name="Rectangle 10">
            <a:extLst>
              <a:ext uri="{FF2B5EF4-FFF2-40B4-BE49-F238E27FC236}">
                <a16:creationId xmlns:a16="http://schemas.microsoft.com/office/drawing/2014/main" id="{1D986723-51ED-4ABF-96B6-78E333D92906}"/>
              </a:ext>
            </a:extLst>
          </p:cNvPr>
          <p:cNvSpPr/>
          <p:nvPr/>
        </p:nvSpPr>
        <p:spPr>
          <a:xfrm>
            <a:off x="676073" y="2457914"/>
            <a:ext cx="5266789" cy="923330"/>
          </a:xfrm>
          <a:prstGeom prst="rect">
            <a:avLst/>
          </a:prstGeom>
        </p:spPr>
        <p:txBody>
          <a:bodyPr wrap="square">
            <a:spAutoFit/>
          </a:bodyPr>
          <a:lstStyle/>
          <a:p>
            <a:pPr lvl="0"/>
            <a:r>
              <a:rPr lang="en-PH" dirty="0"/>
              <a:t>Share of manufacturing value added in real GDP in the region was 19.1%</a:t>
            </a:r>
            <a:r>
              <a:rPr lang="en-PH" dirty="0">
                <a:latin typeface="Calibri" panose="020F0502020204030204" pitchFamily="34" charset="0"/>
                <a:ea typeface="Calibri" panose="020F0502020204030204" pitchFamily="34" charset="0"/>
                <a:cs typeface="Times New Roman" panose="02020603050405020304" pitchFamily="18" charset="0"/>
              </a:rPr>
              <a:t>, </a:t>
            </a:r>
            <a:r>
              <a:rPr lang="en-PH" dirty="0"/>
              <a:t>while share of manufacturing employment in total employment was 12.6% in 2018</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7F280D7B-3566-4F4E-8E4E-1B72A682671C}"/>
              </a:ext>
            </a:extLst>
          </p:cNvPr>
          <p:cNvPicPr>
            <a:picLocks noChangeAspect="1"/>
          </p:cNvPicPr>
          <p:nvPr/>
        </p:nvPicPr>
        <p:blipFill rotWithShape="1">
          <a:blip r:embed="rId3"/>
          <a:srcRect b="7790"/>
          <a:stretch/>
        </p:blipFill>
        <p:spPr>
          <a:xfrm>
            <a:off x="6634987" y="1287570"/>
            <a:ext cx="4285899" cy="1729451"/>
          </a:xfrm>
          <a:prstGeom prst="rect">
            <a:avLst/>
          </a:prstGeom>
        </p:spPr>
      </p:pic>
      <p:pic>
        <p:nvPicPr>
          <p:cNvPr id="3" name="Picture 2">
            <a:extLst>
              <a:ext uri="{FF2B5EF4-FFF2-40B4-BE49-F238E27FC236}">
                <a16:creationId xmlns:a16="http://schemas.microsoft.com/office/drawing/2014/main" id="{98E7364A-F9FF-4F6B-8BD9-2C49AE2FDBD3}"/>
              </a:ext>
            </a:extLst>
          </p:cNvPr>
          <p:cNvPicPr>
            <a:picLocks noChangeAspect="1"/>
          </p:cNvPicPr>
          <p:nvPr/>
        </p:nvPicPr>
        <p:blipFill rotWithShape="1">
          <a:blip r:embed="rId4"/>
          <a:srcRect b="6148"/>
          <a:stretch/>
        </p:blipFill>
        <p:spPr>
          <a:xfrm>
            <a:off x="6688365" y="3110949"/>
            <a:ext cx="4195406" cy="1809960"/>
          </a:xfrm>
          <a:prstGeom prst="rect">
            <a:avLst/>
          </a:prstGeom>
        </p:spPr>
      </p:pic>
      <p:sp>
        <p:nvSpPr>
          <p:cNvPr id="13" name="Content Placeholder 3">
            <a:extLst>
              <a:ext uri="{FF2B5EF4-FFF2-40B4-BE49-F238E27FC236}">
                <a16:creationId xmlns:a16="http://schemas.microsoft.com/office/drawing/2014/main" id="{FA247252-EA13-4A6B-810B-7E337467BCFA}"/>
              </a:ext>
            </a:extLst>
          </p:cNvPr>
          <p:cNvSpPr txBox="1">
            <a:spLocks/>
          </p:cNvSpPr>
          <p:nvPr/>
        </p:nvSpPr>
        <p:spPr>
          <a:xfrm>
            <a:off x="676073" y="4693070"/>
            <a:ext cx="4195406" cy="46166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Font typeface="Arial" pitchFamily="34" charset="0"/>
              <a:buNone/>
            </a:pPr>
            <a:r>
              <a:rPr lang="en-US" sz="2400" b="1" dirty="0">
                <a:solidFill>
                  <a:schemeClr val="accent6">
                    <a:lumMod val="75000"/>
                  </a:schemeClr>
                </a:solidFill>
              </a:rPr>
              <a:t>High mobile-cellular coverage</a:t>
            </a:r>
            <a:endParaRPr lang="en-US" sz="1800" strike="sngStrike" dirty="0">
              <a:solidFill>
                <a:schemeClr val="accent6">
                  <a:lumMod val="75000"/>
                </a:schemeClr>
              </a:solidFill>
            </a:endParaRPr>
          </a:p>
        </p:txBody>
      </p:sp>
      <p:sp>
        <p:nvSpPr>
          <p:cNvPr id="17" name="Rectangle 16">
            <a:extLst>
              <a:ext uri="{FF2B5EF4-FFF2-40B4-BE49-F238E27FC236}">
                <a16:creationId xmlns:a16="http://schemas.microsoft.com/office/drawing/2014/main" id="{18C3153C-D150-45A6-94BA-116974BC0676}"/>
              </a:ext>
            </a:extLst>
          </p:cNvPr>
          <p:cNvSpPr/>
          <p:nvPr/>
        </p:nvSpPr>
        <p:spPr>
          <a:xfrm>
            <a:off x="676073" y="5254124"/>
            <a:ext cx="4759321" cy="646331"/>
          </a:xfrm>
          <a:prstGeom prst="rect">
            <a:avLst/>
          </a:prstGeom>
        </p:spPr>
        <p:txBody>
          <a:bodyPr wrap="square">
            <a:spAutoFit/>
          </a:bodyPr>
          <a:lstStyle/>
          <a:p>
            <a:r>
              <a:rPr lang="en-PH" dirty="0">
                <a:latin typeface="Calibri" panose="020F0502020204030204" pitchFamily="34" charset="0"/>
                <a:ea typeface="Calibri" panose="020F0502020204030204" pitchFamily="34" charset="0"/>
                <a:cs typeface="Times New Roman" panose="02020603050405020304" pitchFamily="18" charset="0"/>
              </a:rPr>
              <a:t>In 2018, 78.6</a:t>
            </a:r>
            <a:r>
              <a:rPr lang="en-SG" dirty="0">
                <a:latin typeface="Calibri" panose="020F0502020204030204" pitchFamily="34" charset="0"/>
                <a:ea typeface="Calibri" panose="020F0502020204030204" pitchFamily="34" charset="0"/>
                <a:cs typeface="Calibri" panose="020F0502020204030204" pitchFamily="34" charset="0"/>
              </a:rPr>
              <a:t>% of the region’s populations lived within the reach of a mobile-cellular signal</a:t>
            </a:r>
            <a:endParaRPr lang="en-GB" dirty="0"/>
          </a:p>
        </p:txBody>
      </p:sp>
      <p:pic>
        <p:nvPicPr>
          <p:cNvPr id="19" name="Picture 18">
            <a:extLst>
              <a:ext uri="{FF2B5EF4-FFF2-40B4-BE49-F238E27FC236}">
                <a16:creationId xmlns:a16="http://schemas.microsoft.com/office/drawing/2014/main" id="{F75BFBEB-16EE-475E-B3BE-F996BE63A7DC}"/>
              </a:ext>
            </a:extLst>
          </p:cNvPr>
          <p:cNvPicPr>
            <a:picLocks noChangeAspect="1"/>
          </p:cNvPicPr>
          <p:nvPr/>
        </p:nvPicPr>
        <p:blipFill rotWithShape="1">
          <a:blip r:embed="rId5"/>
          <a:srcRect b="6826"/>
          <a:stretch/>
        </p:blipFill>
        <p:spPr>
          <a:xfrm>
            <a:off x="5435395" y="5035052"/>
            <a:ext cx="4133725" cy="1834240"/>
          </a:xfrm>
          <a:prstGeom prst="rect">
            <a:avLst/>
          </a:prstGeom>
        </p:spPr>
      </p:pic>
      <p:pic>
        <p:nvPicPr>
          <p:cNvPr id="15" name="Picture 14">
            <a:extLst>
              <a:ext uri="{FF2B5EF4-FFF2-40B4-BE49-F238E27FC236}">
                <a16:creationId xmlns:a16="http://schemas.microsoft.com/office/drawing/2014/main" id="{08D1C2D3-95E4-44E0-A264-04089C1D0CF7}"/>
              </a:ext>
            </a:extLst>
          </p:cNvPr>
          <p:cNvPicPr preferRelativeResize="0">
            <a:picLocks/>
          </p:cNvPicPr>
          <p:nvPr/>
        </p:nvPicPr>
        <p:blipFill>
          <a:blip r:embed="rId6"/>
          <a:stretch>
            <a:fillRect/>
          </a:stretch>
        </p:blipFill>
        <p:spPr>
          <a:xfrm>
            <a:off x="180000" y="195240"/>
            <a:ext cx="900000" cy="900000"/>
          </a:xfrm>
          <a:prstGeom prst="rect">
            <a:avLst/>
          </a:prstGeom>
        </p:spPr>
      </p:pic>
      <p:sp>
        <p:nvSpPr>
          <p:cNvPr id="14" name="Content Placeholder 3">
            <a:extLst>
              <a:ext uri="{FF2B5EF4-FFF2-40B4-BE49-F238E27FC236}">
                <a16:creationId xmlns:a16="http://schemas.microsoft.com/office/drawing/2014/main" id="{86AC7A35-F095-4901-A0D0-4D9B1F0777F6}"/>
              </a:ext>
            </a:extLst>
          </p:cNvPr>
          <p:cNvSpPr txBox="1">
            <a:spLocks/>
          </p:cNvSpPr>
          <p:nvPr/>
        </p:nvSpPr>
        <p:spPr>
          <a:xfrm>
            <a:off x="8968192" y="1113648"/>
            <a:ext cx="1915579"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Manufacturing value added</a:t>
            </a:r>
          </a:p>
        </p:txBody>
      </p:sp>
      <p:sp>
        <p:nvSpPr>
          <p:cNvPr id="16" name="Content Placeholder 3">
            <a:extLst>
              <a:ext uri="{FF2B5EF4-FFF2-40B4-BE49-F238E27FC236}">
                <a16:creationId xmlns:a16="http://schemas.microsoft.com/office/drawing/2014/main" id="{D489F9E3-0FD4-4A36-B40E-7C35A92822D5}"/>
              </a:ext>
            </a:extLst>
          </p:cNvPr>
          <p:cNvSpPr txBox="1">
            <a:spLocks/>
          </p:cNvSpPr>
          <p:nvPr/>
        </p:nvSpPr>
        <p:spPr>
          <a:xfrm>
            <a:off x="8809611" y="2948101"/>
            <a:ext cx="2074160"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Manufacturing employment</a:t>
            </a:r>
          </a:p>
        </p:txBody>
      </p:sp>
      <p:sp>
        <p:nvSpPr>
          <p:cNvPr id="18" name="Content Placeholder 3">
            <a:extLst>
              <a:ext uri="{FF2B5EF4-FFF2-40B4-BE49-F238E27FC236}">
                <a16:creationId xmlns:a16="http://schemas.microsoft.com/office/drawing/2014/main" id="{56A8EEE9-988D-4F51-B73A-B85E60552E78}"/>
              </a:ext>
            </a:extLst>
          </p:cNvPr>
          <p:cNvSpPr txBox="1">
            <a:spLocks/>
          </p:cNvSpPr>
          <p:nvPr/>
        </p:nvSpPr>
        <p:spPr>
          <a:xfrm>
            <a:off x="5662081" y="4899061"/>
            <a:ext cx="1383410"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1050" dirty="0"/>
              <a:t>Mobile network</a:t>
            </a:r>
          </a:p>
        </p:txBody>
      </p:sp>
      <p:sp>
        <p:nvSpPr>
          <p:cNvPr id="22" name="Title 2">
            <a:extLst>
              <a:ext uri="{FF2B5EF4-FFF2-40B4-BE49-F238E27FC236}">
                <a16:creationId xmlns:a16="http://schemas.microsoft.com/office/drawing/2014/main" id="{74150133-48C3-428D-88FF-2F93F5B5625B}"/>
              </a:ext>
            </a:extLst>
          </p:cNvPr>
          <p:cNvSpPr txBox="1">
            <a:spLocks/>
          </p:cNvSpPr>
          <p:nvPr/>
        </p:nvSpPr>
        <p:spPr>
          <a:xfrm>
            <a:off x="1074685" y="180000"/>
            <a:ext cx="9950502"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Build resilient infrastructure, promote inclusive and sustainable industrialisation and foster innovation</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541975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67010" y="180000"/>
            <a:ext cx="10931724" cy="1255728"/>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dirty="0">
                <a:solidFill>
                  <a:schemeClr val="accent1">
                    <a:lumMod val="75000"/>
                  </a:schemeClr>
                </a:solidFill>
              </a:rPr>
              <a:t>Protect, restore and promote sustainable use of terrestrial ecosystems, sustainably manage forests, combat desertification, and halt and reverse land degradation and halt biodiversity loss</a:t>
            </a:r>
            <a:endParaRPr kumimoji="0" lang="en-US"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B8B764CB-B3AF-4C31-8C21-A88233EF126A}"/>
              </a:ext>
            </a:extLst>
          </p:cNvPr>
          <p:cNvPicPr preferRelativeResize="0">
            <a:picLocks/>
          </p:cNvPicPr>
          <p:nvPr/>
        </p:nvPicPr>
        <p:blipFill>
          <a:blip r:embed="rId3"/>
          <a:stretch>
            <a:fillRect/>
          </a:stretch>
        </p:blipFill>
        <p:spPr>
          <a:xfrm>
            <a:off x="180000" y="195240"/>
            <a:ext cx="900000" cy="900000"/>
          </a:xfrm>
          <a:prstGeom prst="rect">
            <a:avLst/>
          </a:prstGeom>
        </p:spPr>
      </p:pic>
      <p:sp>
        <p:nvSpPr>
          <p:cNvPr id="7" name="Content Placeholder 3">
            <a:extLst>
              <a:ext uri="{FF2B5EF4-FFF2-40B4-BE49-F238E27FC236}">
                <a16:creationId xmlns:a16="http://schemas.microsoft.com/office/drawing/2014/main" id="{7A7B868D-7E9C-4262-A79D-0D8231CB261D}"/>
              </a:ext>
            </a:extLst>
          </p:cNvPr>
          <p:cNvSpPr txBox="1">
            <a:spLocks/>
          </p:cNvSpPr>
          <p:nvPr/>
        </p:nvSpPr>
        <p:spPr>
          <a:xfrm>
            <a:off x="321310" y="1949351"/>
            <a:ext cx="6631179" cy="7674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Little change in average proportion of natural forest area and risk level of species extinction</a:t>
            </a:r>
            <a:endParaRPr lang="en-US" sz="3600" dirty="0">
              <a:solidFill>
                <a:schemeClr val="accent6">
                  <a:lumMod val="75000"/>
                </a:schemeClr>
              </a:solidFill>
            </a:endParaRPr>
          </a:p>
        </p:txBody>
      </p:sp>
      <p:sp>
        <p:nvSpPr>
          <p:cNvPr id="3" name="Rectangle 2">
            <a:extLst>
              <a:ext uri="{FF2B5EF4-FFF2-40B4-BE49-F238E27FC236}">
                <a16:creationId xmlns:a16="http://schemas.microsoft.com/office/drawing/2014/main" id="{8B38AC3A-87B6-433D-B2E3-5F220DA8AF9B}"/>
              </a:ext>
            </a:extLst>
          </p:cNvPr>
          <p:cNvSpPr/>
          <p:nvPr/>
        </p:nvSpPr>
        <p:spPr>
          <a:xfrm>
            <a:off x="335568" y="3065591"/>
            <a:ext cx="5281462" cy="671915"/>
          </a:xfrm>
          <a:prstGeom prst="rect">
            <a:avLst/>
          </a:prstGeom>
        </p:spPr>
        <p:txBody>
          <a:bodyPr wrap="square">
            <a:spAutoFit/>
          </a:bodyPr>
          <a:lstStyle/>
          <a:p>
            <a:pPr>
              <a:lnSpc>
                <a:spcPct val="107000"/>
              </a:lnSpc>
            </a:pPr>
            <a:r>
              <a:rPr lang="en-PH" dirty="0">
                <a:latin typeface="Calibri" panose="020F0502020204030204" pitchFamily="34" charset="0"/>
                <a:ea typeface="Calibri" panose="020F0502020204030204" pitchFamily="34" charset="0"/>
                <a:cs typeface="Calibri" panose="020F0502020204030204" pitchFamily="34" charset="0"/>
              </a:rPr>
              <a:t>In 2018, natural forests made up </a:t>
            </a:r>
            <a:r>
              <a:rPr lang="en-PH" dirty="0">
                <a:solidFill>
                  <a:srgbClr val="000000"/>
                </a:solidFill>
                <a:latin typeface="Calibri" panose="020F0502020204030204" pitchFamily="34" charset="0"/>
                <a:ea typeface="Calibri" panose="020F0502020204030204" pitchFamily="34" charset="0"/>
                <a:cs typeface="Calibri" panose="020F0502020204030204" pitchFamily="34" charset="0"/>
              </a:rPr>
              <a:t>43.8% </a:t>
            </a:r>
            <a:r>
              <a:rPr lang="en-PH" dirty="0">
                <a:latin typeface="Calibri" panose="020F0502020204030204" pitchFamily="34" charset="0"/>
                <a:ea typeface="Calibri" panose="020F0502020204030204" pitchFamily="34" charset="0"/>
                <a:cs typeface="Calibri" panose="020F0502020204030204" pitchFamily="34" charset="0"/>
              </a:rPr>
              <a:t>of total land area in ASEAN</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AC99ACBB-A89B-4048-9125-95238E5BF902}"/>
              </a:ext>
            </a:extLst>
          </p:cNvPr>
          <p:cNvPicPr>
            <a:picLocks noChangeAspect="1"/>
          </p:cNvPicPr>
          <p:nvPr/>
        </p:nvPicPr>
        <p:blipFill rotWithShape="1">
          <a:blip r:embed="rId4"/>
          <a:srcRect b="6095"/>
          <a:stretch/>
        </p:blipFill>
        <p:spPr>
          <a:xfrm>
            <a:off x="6743177" y="1886238"/>
            <a:ext cx="4716555" cy="2097986"/>
          </a:xfrm>
          <a:prstGeom prst="rect">
            <a:avLst/>
          </a:prstGeom>
        </p:spPr>
      </p:pic>
      <p:pic>
        <p:nvPicPr>
          <p:cNvPr id="14" name="Picture 13">
            <a:extLst>
              <a:ext uri="{FF2B5EF4-FFF2-40B4-BE49-F238E27FC236}">
                <a16:creationId xmlns:a16="http://schemas.microsoft.com/office/drawing/2014/main" id="{6C222F89-D56A-4C62-A915-DA633CE72CA3}"/>
              </a:ext>
            </a:extLst>
          </p:cNvPr>
          <p:cNvPicPr>
            <a:picLocks noChangeAspect="1"/>
          </p:cNvPicPr>
          <p:nvPr/>
        </p:nvPicPr>
        <p:blipFill rotWithShape="1">
          <a:blip r:embed="rId5"/>
          <a:srcRect b="7870"/>
          <a:stretch/>
        </p:blipFill>
        <p:spPr>
          <a:xfrm>
            <a:off x="5335145" y="4434872"/>
            <a:ext cx="4737493" cy="2097986"/>
          </a:xfrm>
          <a:prstGeom prst="rect">
            <a:avLst/>
          </a:prstGeom>
        </p:spPr>
      </p:pic>
      <p:sp>
        <p:nvSpPr>
          <p:cNvPr id="9" name="Content Placeholder 3">
            <a:extLst>
              <a:ext uri="{FF2B5EF4-FFF2-40B4-BE49-F238E27FC236}">
                <a16:creationId xmlns:a16="http://schemas.microsoft.com/office/drawing/2014/main" id="{0BBE2D2A-E5C3-4F09-9F00-16111E1E626D}"/>
              </a:ext>
            </a:extLst>
          </p:cNvPr>
          <p:cNvSpPr txBox="1">
            <a:spLocks/>
          </p:cNvSpPr>
          <p:nvPr/>
        </p:nvSpPr>
        <p:spPr>
          <a:xfrm>
            <a:off x="10392228" y="1705240"/>
            <a:ext cx="1036625"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Forest area</a:t>
            </a:r>
          </a:p>
        </p:txBody>
      </p:sp>
      <p:sp>
        <p:nvSpPr>
          <p:cNvPr id="10" name="Content Placeholder 3">
            <a:extLst>
              <a:ext uri="{FF2B5EF4-FFF2-40B4-BE49-F238E27FC236}">
                <a16:creationId xmlns:a16="http://schemas.microsoft.com/office/drawing/2014/main" id="{93A9E6D7-FA05-4F7A-8BEB-29102D6634DB}"/>
              </a:ext>
            </a:extLst>
          </p:cNvPr>
          <p:cNvSpPr txBox="1">
            <a:spLocks/>
          </p:cNvSpPr>
          <p:nvPr/>
        </p:nvSpPr>
        <p:spPr>
          <a:xfrm>
            <a:off x="8650514" y="4289592"/>
            <a:ext cx="1349554" cy="261931"/>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Red List Index</a:t>
            </a:r>
          </a:p>
        </p:txBody>
      </p:sp>
      <p:sp>
        <p:nvSpPr>
          <p:cNvPr id="13" name="Rectangle 12">
            <a:extLst>
              <a:ext uri="{FF2B5EF4-FFF2-40B4-BE49-F238E27FC236}">
                <a16:creationId xmlns:a16="http://schemas.microsoft.com/office/drawing/2014/main" id="{52C537B5-483D-4029-B140-81BFB8B81572}"/>
              </a:ext>
            </a:extLst>
          </p:cNvPr>
          <p:cNvSpPr/>
          <p:nvPr/>
        </p:nvSpPr>
        <p:spPr>
          <a:xfrm>
            <a:off x="321310" y="4086296"/>
            <a:ext cx="4927007" cy="671915"/>
          </a:xfrm>
          <a:prstGeom prst="rect">
            <a:avLst/>
          </a:prstGeom>
        </p:spPr>
        <p:txBody>
          <a:bodyPr wrap="square">
            <a:spAutoFit/>
          </a:bodyPr>
          <a:lstStyle/>
          <a:p>
            <a:pPr>
              <a:lnSpc>
                <a:spcPct val="107000"/>
              </a:lnSpc>
            </a:pPr>
            <a:r>
              <a:rPr lang="en-PH" dirty="0">
                <a:solidFill>
                  <a:srgbClr val="000000"/>
                </a:solidFill>
                <a:latin typeface="Calibri" panose="020F0502020204030204" pitchFamily="34" charset="0"/>
                <a:ea typeface="Calibri" panose="020F0502020204030204" pitchFamily="34" charset="0"/>
                <a:cs typeface="Calibri" panose="020F0502020204030204" pitchFamily="34" charset="0"/>
              </a:rPr>
              <a:t>Based on the Red List Index, the risk of species extinction for ASEAN was at a level of 0.76 in 2018</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1966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itle 1">
            <a:extLst>
              <a:ext uri="{FF2B5EF4-FFF2-40B4-BE49-F238E27FC236}">
                <a16:creationId xmlns:a16="http://schemas.microsoft.com/office/drawing/2014/main" id="{65B67A18-EBB9-4EC3-847A-CC5FAE209F78}"/>
              </a:ext>
            </a:extLst>
          </p:cNvPr>
          <p:cNvSpPr txBox="1">
            <a:spLocks/>
          </p:cNvSpPr>
          <p:nvPr/>
        </p:nvSpPr>
        <p:spPr>
          <a:xfrm>
            <a:off x="0" y="379410"/>
            <a:ext cx="12192000" cy="622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1">
                    <a:lumMod val="75000"/>
                  </a:schemeClr>
                </a:solidFill>
                <a:latin typeface="+mn-lt"/>
              </a:rPr>
              <a:t>Introduction</a:t>
            </a:r>
          </a:p>
        </p:txBody>
      </p:sp>
      <p:pic>
        <p:nvPicPr>
          <p:cNvPr id="37" name="Picture 36">
            <a:extLst>
              <a:ext uri="{FF2B5EF4-FFF2-40B4-BE49-F238E27FC236}">
                <a16:creationId xmlns:a16="http://schemas.microsoft.com/office/drawing/2014/main" id="{B9C1BBED-0002-47C8-A10E-614162AA9A6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6437" b="2142"/>
          <a:stretch/>
        </p:blipFill>
        <p:spPr>
          <a:xfrm>
            <a:off x="8056626" y="3499025"/>
            <a:ext cx="3578909" cy="1836625"/>
          </a:xfrm>
          <a:prstGeom prst="rect">
            <a:avLst/>
          </a:prstGeom>
        </p:spPr>
      </p:pic>
      <p:pic>
        <p:nvPicPr>
          <p:cNvPr id="38" name="Picture 37">
            <a:extLst>
              <a:ext uri="{FF2B5EF4-FFF2-40B4-BE49-F238E27FC236}">
                <a16:creationId xmlns:a16="http://schemas.microsoft.com/office/drawing/2014/main" id="{F27C09C5-9CAB-414A-90E0-1A3138B49FA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45000"/>
                    </a14:imgEffect>
                  </a14:imgLayer>
                </a14:imgProps>
              </a:ext>
              <a:ext uri="{28A0092B-C50C-407E-A947-70E740481C1C}">
                <a14:useLocalDpi xmlns:a14="http://schemas.microsoft.com/office/drawing/2010/main" val="0"/>
              </a:ext>
            </a:extLst>
          </a:blip>
          <a:srcRect t="30000" b="20714"/>
          <a:stretch/>
        </p:blipFill>
        <p:spPr>
          <a:xfrm>
            <a:off x="2811231" y="3651944"/>
            <a:ext cx="5039942" cy="1655981"/>
          </a:xfrm>
          <a:prstGeom prst="rect">
            <a:avLst/>
          </a:prstGeom>
        </p:spPr>
      </p:pic>
      <p:pic>
        <p:nvPicPr>
          <p:cNvPr id="39" name="Picture 38">
            <a:extLst>
              <a:ext uri="{FF2B5EF4-FFF2-40B4-BE49-F238E27FC236}">
                <a16:creationId xmlns:a16="http://schemas.microsoft.com/office/drawing/2014/main" id="{815C3D11-9CEA-48F5-A7B2-8DFE1961946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039" t="27124" r="7560" b="22156"/>
          <a:stretch/>
        </p:blipFill>
        <p:spPr>
          <a:xfrm>
            <a:off x="6595594" y="1404039"/>
            <a:ext cx="5039942" cy="1836625"/>
          </a:xfrm>
          <a:prstGeom prst="rect">
            <a:avLst/>
          </a:prstGeom>
        </p:spPr>
      </p:pic>
      <p:pic>
        <p:nvPicPr>
          <p:cNvPr id="40" name="Picture 39">
            <a:extLst>
              <a:ext uri="{FF2B5EF4-FFF2-40B4-BE49-F238E27FC236}">
                <a16:creationId xmlns:a16="http://schemas.microsoft.com/office/drawing/2014/main" id="{8A19444D-AA5E-412D-BA66-18C1B8BAFB76}"/>
              </a:ext>
            </a:extLst>
          </p:cNvPr>
          <p:cNvPicPr>
            <a:picLocks noChangeAspect="1"/>
          </p:cNvPicPr>
          <p:nvPr/>
        </p:nvPicPr>
        <p:blipFill rotWithShape="1">
          <a:blip r:embed="rId8"/>
          <a:srcRect t="13333" b="11666"/>
          <a:stretch/>
        </p:blipFill>
        <p:spPr>
          <a:xfrm>
            <a:off x="497356" y="2539585"/>
            <a:ext cx="2073350" cy="2768340"/>
          </a:xfrm>
          <a:prstGeom prst="rect">
            <a:avLst/>
          </a:prstGeom>
        </p:spPr>
      </p:pic>
      <p:sp>
        <p:nvSpPr>
          <p:cNvPr id="41" name="Rectangle 40">
            <a:extLst>
              <a:ext uri="{FF2B5EF4-FFF2-40B4-BE49-F238E27FC236}">
                <a16:creationId xmlns:a16="http://schemas.microsoft.com/office/drawing/2014/main" id="{FD4B6D05-3069-433A-807A-6B0676C41928}"/>
              </a:ext>
            </a:extLst>
          </p:cNvPr>
          <p:cNvSpPr/>
          <p:nvPr/>
        </p:nvSpPr>
        <p:spPr>
          <a:xfrm>
            <a:off x="460208" y="1472555"/>
            <a:ext cx="2428261" cy="1077218"/>
          </a:xfrm>
          <a:prstGeom prst="rect">
            <a:avLst/>
          </a:prstGeom>
        </p:spPr>
        <p:txBody>
          <a:bodyPr wrap="square">
            <a:spAutoFit/>
          </a:bodyPr>
          <a:lstStyle/>
          <a:p>
            <a:r>
              <a:rPr lang="en-US" sz="1600" dirty="0">
                <a:cs typeface="Arial" pitchFamily="34" charset="0"/>
              </a:rPr>
              <a:t>The 2nd Regional Workshop of ASI-CT on Social and SDG Indicators 2018</a:t>
            </a:r>
          </a:p>
        </p:txBody>
      </p:sp>
      <p:pic>
        <p:nvPicPr>
          <p:cNvPr id="42" name="Picture 41">
            <a:extLst>
              <a:ext uri="{FF2B5EF4-FFF2-40B4-BE49-F238E27FC236}">
                <a16:creationId xmlns:a16="http://schemas.microsoft.com/office/drawing/2014/main" id="{ACCF1FC6-3E56-4C8C-BD61-28ADC1564C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96929" y="1407981"/>
            <a:ext cx="3578909" cy="2265148"/>
          </a:xfrm>
          <a:prstGeom prst="rect">
            <a:avLst/>
          </a:prstGeom>
        </p:spPr>
      </p:pic>
      <p:sp>
        <p:nvSpPr>
          <p:cNvPr id="11" name="Rectangle 10">
            <a:extLst>
              <a:ext uri="{FF2B5EF4-FFF2-40B4-BE49-F238E27FC236}">
                <a16:creationId xmlns:a16="http://schemas.microsoft.com/office/drawing/2014/main" id="{9C0DBD8D-3C85-4B5C-ADD0-9D8226BB3769}"/>
              </a:ext>
            </a:extLst>
          </p:cNvPr>
          <p:cNvSpPr/>
          <p:nvPr/>
        </p:nvSpPr>
        <p:spPr>
          <a:xfrm>
            <a:off x="2718244" y="5335650"/>
            <a:ext cx="1868139" cy="307777"/>
          </a:xfrm>
          <a:prstGeom prst="rect">
            <a:avLst/>
          </a:prstGeom>
        </p:spPr>
        <p:txBody>
          <a:bodyPr wrap="none">
            <a:spAutoFit/>
          </a:bodyPr>
          <a:lstStyle/>
          <a:p>
            <a:pPr algn="ctr"/>
            <a:r>
              <a:rPr lang="en-US" sz="1400" dirty="0">
                <a:cs typeface="Arial" pitchFamily="34" charset="0"/>
              </a:rPr>
              <a:t>WGSDGI Meeting 2019</a:t>
            </a:r>
          </a:p>
        </p:txBody>
      </p:sp>
    </p:spTree>
    <p:extLst>
      <p:ext uri="{BB962C8B-B14F-4D97-AF65-F5344CB8AC3E}">
        <p14:creationId xmlns:p14="http://schemas.microsoft.com/office/powerpoint/2010/main" val="1162642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67300" y="180000"/>
            <a:ext cx="10769100" cy="1255728"/>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dirty="0">
                <a:solidFill>
                  <a:schemeClr val="accent1">
                    <a:lumMod val="75000"/>
                  </a:schemeClr>
                </a:solidFill>
              </a:rPr>
              <a:t>Promote peaceful and inclusive societies for sustainable development, provide access to justice for all and build effective, accountable and inclusive institutions at all levels</a:t>
            </a:r>
            <a:endParaRPr kumimoji="0" lang="en-US"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10F87009-CD0C-4418-987A-52D62091B8B2}"/>
              </a:ext>
            </a:extLst>
          </p:cNvPr>
          <p:cNvPicPr preferRelativeResize="0">
            <a:picLocks/>
          </p:cNvPicPr>
          <p:nvPr/>
        </p:nvPicPr>
        <p:blipFill>
          <a:blip r:embed="rId3"/>
          <a:stretch>
            <a:fillRect/>
          </a:stretch>
        </p:blipFill>
        <p:spPr>
          <a:xfrm>
            <a:off x="180000" y="172380"/>
            <a:ext cx="900000" cy="936000"/>
          </a:xfrm>
          <a:prstGeom prst="rect">
            <a:avLst/>
          </a:prstGeom>
        </p:spPr>
      </p:pic>
      <p:sp>
        <p:nvSpPr>
          <p:cNvPr id="7" name="Content Placeholder 3">
            <a:extLst>
              <a:ext uri="{FF2B5EF4-FFF2-40B4-BE49-F238E27FC236}">
                <a16:creationId xmlns:a16="http://schemas.microsoft.com/office/drawing/2014/main" id="{1B798D62-8853-470E-91A1-C8B73D48416D}"/>
              </a:ext>
            </a:extLst>
          </p:cNvPr>
          <p:cNvSpPr txBox="1">
            <a:spLocks/>
          </p:cNvSpPr>
          <p:nvPr/>
        </p:nvSpPr>
        <p:spPr>
          <a:xfrm>
            <a:off x="610923" y="2195760"/>
            <a:ext cx="4889990" cy="923329"/>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Children’s rights generally protected in ASEAN through civil registration</a:t>
            </a:r>
            <a:endParaRPr lang="en-US" sz="3600" dirty="0">
              <a:solidFill>
                <a:schemeClr val="accent6">
                  <a:lumMod val="75000"/>
                </a:schemeClr>
              </a:solidFill>
            </a:endParaRPr>
          </a:p>
        </p:txBody>
      </p:sp>
      <p:sp>
        <p:nvSpPr>
          <p:cNvPr id="8" name="Rectangle 7">
            <a:extLst>
              <a:ext uri="{FF2B5EF4-FFF2-40B4-BE49-F238E27FC236}">
                <a16:creationId xmlns:a16="http://schemas.microsoft.com/office/drawing/2014/main" id="{7ACAEC72-FBBA-48CF-82FB-FC2C4263D9AC}"/>
              </a:ext>
            </a:extLst>
          </p:cNvPr>
          <p:cNvSpPr/>
          <p:nvPr/>
        </p:nvSpPr>
        <p:spPr>
          <a:xfrm>
            <a:off x="610922" y="3407672"/>
            <a:ext cx="4889990" cy="923330"/>
          </a:xfrm>
          <a:prstGeom prst="rect">
            <a:avLst/>
          </a:prstGeom>
        </p:spPr>
        <p:txBody>
          <a:bodyPr wrap="square">
            <a:spAutoFit/>
          </a:bodyPr>
          <a:lstStyle/>
          <a:p>
            <a:r>
              <a:rPr lang="en-PH" dirty="0">
                <a:solidFill>
                  <a:srgbClr val="000000"/>
                </a:solidFill>
                <a:latin typeface="Calibri" panose="020F0502020204030204" pitchFamily="34" charset="0"/>
                <a:ea typeface="Calibri" panose="020F0502020204030204" pitchFamily="34" charset="0"/>
              </a:rPr>
              <a:t>Births of around 77 in 100 children under 5 years of age were officially registered with civil authorities in ASEAN during 2016-2018</a:t>
            </a:r>
            <a:endParaRPr lang="en-SG" dirty="0"/>
          </a:p>
        </p:txBody>
      </p:sp>
      <p:pic>
        <p:nvPicPr>
          <p:cNvPr id="2" name="Picture 1">
            <a:extLst>
              <a:ext uri="{FF2B5EF4-FFF2-40B4-BE49-F238E27FC236}">
                <a16:creationId xmlns:a16="http://schemas.microsoft.com/office/drawing/2014/main" id="{2DCBE74D-6808-40C0-BAB4-75096C9A1172}"/>
              </a:ext>
            </a:extLst>
          </p:cNvPr>
          <p:cNvPicPr>
            <a:picLocks noChangeAspect="1"/>
          </p:cNvPicPr>
          <p:nvPr/>
        </p:nvPicPr>
        <p:blipFill rotWithShape="1">
          <a:blip r:embed="rId4"/>
          <a:srcRect b="6499"/>
          <a:stretch/>
        </p:blipFill>
        <p:spPr>
          <a:xfrm>
            <a:off x="6202316" y="2594874"/>
            <a:ext cx="5134773" cy="2259320"/>
          </a:xfrm>
          <a:prstGeom prst="rect">
            <a:avLst/>
          </a:prstGeom>
        </p:spPr>
      </p:pic>
      <p:sp>
        <p:nvSpPr>
          <p:cNvPr id="9" name="Content Placeholder 3">
            <a:extLst>
              <a:ext uri="{FF2B5EF4-FFF2-40B4-BE49-F238E27FC236}">
                <a16:creationId xmlns:a16="http://schemas.microsoft.com/office/drawing/2014/main" id="{B7F4A9FC-3688-4AF3-9F01-C895D1327942}"/>
              </a:ext>
            </a:extLst>
          </p:cNvPr>
          <p:cNvSpPr txBox="1">
            <a:spLocks/>
          </p:cNvSpPr>
          <p:nvPr/>
        </p:nvSpPr>
        <p:spPr>
          <a:xfrm>
            <a:off x="6709784" y="2452675"/>
            <a:ext cx="4543485"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Children under age 5 with birth registration</a:t>
            </a:r>
          </a:p>
        </p:txBody>
      </p:sp>
    </p:spTree>
    <p:extLst>
      <p:ext uri="{BB962C8B-B14F-4D97-AF65-F5344CB8AC3E}">
        <p14:creationId xmlns:p14="http://schemas.microsoft.com/office/powerpoint/2010/main" val="3896488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57076" y="151762"/>
            <a:ext cx="11255574"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Strengthen the means of implementation and revitalise the Global Partnership for Sustainable Development</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5" name="Picture 4">
            <a:extLst>
              <a:ext uri="{FF2B5EF4-FFF2-40B4-BE49-F238E27FC236}">
                <a16:creationId xmlns:a16="http://schemas.microsoft.com/office/drawing/2014/main" id="{DBDCF9CD-E27E-4771-8EC6-F6053540F2CA}"/>
              </a:ext>
            </a:extLst>
          </p:cNvPr>
          <p:cNvPicPr>
            <a:picLocks noChangeAspect="1"/>
          </p:cNvPicPr>
          <p:nvPr/>
        </p:nvPicPr>
        <p:blipFill>
          <a:blip r:embed="rId3"/>
          <a:stretch>
            <a:fillRect/>
          </a:stretch>
        </p:blipFill>
        <p:spPr>
          <a:xfrm>
            <a:off x="190223" y="202814"/>
            <a:ext cx="864000" cy="864000"/>
          </a:xfrm>
          <a:prstGeom prst="rect">
            <a:avLst/>
          </a:prstGeom>
        </p:spPr>
      </p:pic>
      <p:sp>
        <p:nvSpPr>
          <p:cNvPr id="7" name="Content Placeholder 3">
            <a:extLst>
              <a:ext uri="{FF2B5EF4-FFF2-40B4-BE49-F238E27FC236}">
                <a16:creationId xmlns:a16="http://schemas.microsoft.com/office/drawing/2014/main" id="{1FCF3BB9-3A8B-463C-B0F6-1439F50306DF}"/>
              </a:ext>
            </a:extLst>
          </p:cNvPr>
          <p:cNvSpPr txBox="1">
            <a:spLocks/>
          </p:cNvSpPr>
          <p:nvPr/>
        </p:nvSpPr>
        <p:spPr>
          <a:xfrm>
            <a:off x="650657" y="1546395"/>
            <a:ext cx="8347869" cy="611921"/>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More than half of the region’s population has access to internet</a:t>
            </a:r>
            <a:endParaRPr lang="en-US" sz="3600" dirty="0">
              <a:solidFill>
                <a:schemeClr val="accent6">
                  <a:lumMod val="75000"/>
                </a:schemeClr>
              </a:solidFill>
            </a:endParaRPr>
          </a:p>
        </p:txBody>
      </p:sp>
      <p:sp>
        <p:nvSpPr>
          <p:cNvPr id="8" name="Rectangle 7">
            <a:extLst>
              <a:ext uri="{FF2B5EF4-FFF2-40B4-BE49-F238E27FC236}">
                <a16:creationId xmlns:a16="http://schemas.microsoft.com/office/drawing/2014/main" id="{B37E0AFF-4438-4E3E-9AC5-7606D6519977}"/>
              </a:ext>
            </a:extLst>
          </p:cNvPr>
          <p:cNvSpPr/>
          <p:nvPr/>
        </p:nvSpPr>
        <p:spPr>
          <a:xfrm>
            <a:off x="650658" y="2597032"/>
            <a:ext cx="3459468" cy="646331"/>
          </a:xfrm>
          <a:prstGeom prst="rect">
            <a:avLst/>
          </a:prstGeom>
        </p:spPr>
        <p:txBody>
          <a:bodyPr wrap="square">
            <a:spAutoFit/>
          </a:bodyPr>
          <a:lstStyle/>
          <a:p>
            <a:r>
              <a:rPr lang="en-GB" dirty="0"/>
              <a:t>In 2018, 55.1% of the people in the region were internet users</a:t>
            </a:r>
          </a:p>
        </p:txBody>
      </p:sp>
      <p:sp>
        <p:nvSpPr>
          <p:cNvPr id="9" name="Content Placeholder 3">
            <a:extLst>
              <a:ext uri="{FF2B5EF4-FFF2-40B4-BE49-F238E27FC236}">
                <a16:creationId xmlns:a16="http://schemas.microsoft.com/office/drawing/2014/main" id="{E747F3F6-9E0B-494D-9835-80EE8D9CC196}"/>
              </a:ext>
            </a:extLst>
          </p:cNvPr>
          <p:cNvSpPr txBox="1">
            <a:spLocks/>
          </p:cNvSpPr>
          <p:nvPr/>
        </p:nvSpPr>
        <p:spPr>
          <a:xfrm>
            <a:off x="650658" y="4260968"/>
            <a:ext cx="8147052" cy="46166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2400" b="1" dirty="0">
                <a:solidFill>
                  <a:schemeClr val="accent6">
                    <a:lumMod val="75000"/>
                  </a:schemeClr>
                </a:solidFill>
              </a:rPr>
              <a:t>All AMS’ national statistical plans are under implementation</a:t>
            </a:r>
            <a:endParaRPr lang="en-US" sz="1800" dirty="0">
              <a:solidFill>
                <a:schemeClr val="accent6">
                  <a:lumMod val="75000"/>
                </a:schemeClr>
              </a:solidFill>
            </a:endParaRPr>
          </a:p>
        </p:txBody>
      </p:sp>
      <p:sp>
        <p:nvSpPr>
          <p:cNvPr id="10" name="Rectangle 9">
            <a:extLst>
              <a:ext uri="{FF2B5EF4-FFF2-40B4-BE49-F238E27FC236}">
                <a16:creationId xmlns:a16="http://schemas.microsoft.com/office/drawing/2014/main" id="{9D02DC98-3317-4EEC-AE15-DC38002A2AD9}"/>
              </a:ext>
            </a:extLst>
          </p:cNvPr>
          <p:cNvSpPr/>
          <p:nvPr/>
        </p:nvSpPr>
        <p:spPr>
          <a:xfrm>
            <a:off x="650658" y="4793583"/>
            <a:ext cx="4923818" cy="968278"/>
          </a:xfrm>
          <a:prstGeom prst="rect">
            <a:avLst/>
          </a:prstGeom>
        </p:spPr>
        <p:txBody>
          <a:bodyPr wrap="square">
            <a:spAutoFit/>
          </a:bodyPr>
          <a:lstStyle/>
          <a:p>
            <a:pPr lvl="0">
              <a:lnSpc>
                <a:spcPct val="107000"/>
              </a:lnSpc>
              <a:spcAft>
                <a:spcPts val="800"/>
              </a:spcAft>
            </a:pPr>
            <a:r>
              <a:rPr lang="en-PH" dirty="0">
                <a:solidFill>
                  <a:srgbClr val="000000"/>
                </a:solidFill>
                <a:latin typeface="Calibri" panose="020F0502020204030204" pitchFamily="34" charset="0"/>
                <a:ea typeface="Calibri" panose="020F0502020204030204" pitchFamily="34" charset="0"/>
                <a:cs typeface="Calibri" panose="020F0502020204030204" pitchFamily="34" charset="0"/>
              </a:rPr>
              <a:t>All AMS are implementing their national statistical plans. All had conducted at least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one population and housing census in the last 10 years.</a:t>
            </a:r>
            <a:endParaRPr lang="en-SG" dirty="0"/>
          </a:p>
        </p:txBody>
      </p:sp>
      <p:pic>
        <p:nvPicPr>
          <p:cNvPr id="3" name="Picture 2">
            <a:extLst>
              <a:ext uri="{FF2B5EF4-FFF2-40B4-BE49-F238E27FC236}">
                <a16:creationId xmlns:a16="http://schemas.microsoft.com/office/drawing/2014/main" id="{B0D04934-D56D-462E-9AAC-CD3869154D5A}"/>
              </a:ext>
            </a:extLst>
          </p:cNvPr>
          <p:cNvPicPr>
            <a:picLocks noChangeAspect="1"/>
          </p:cNvPicPr>
          <p:nvPr/>
        </p:nvPicPr>
        <p:blipFill rotWithShape="1">
          <a:blip r:embed="rId4"/>
          <a:srcRect b="6265"/>
          <a:stretch/>
        </p:blipFill>
        <p:spPr>
          <a:xfrm>
            <a:off x="5438166" y="2393916"/>
            <a:ext cx="4422224" cy="1796102"/>
          </a:xfrm>
          <a:prstGeom prst="rect">
            <a:avLst/>
          </a:prstGeom>
        </p:spPr>
      </p:pic>
      <p:pic>
        <p:nvPicPr>
          <p:cNvPr id="18" name="Picture 17">
            <a:extLst>
              <a:ext uri="{FF2B5EF4-FFF2-40B4-BE49-F238E27FC236}">
                <a16:creationId xmlns:a16="http://schemas.microsoft.com/office/drawing/2014/main" id="{7A5FFF3D-A0B4-47FF-873E-754E61DF3E6A}"/>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438166" y="4676872"/>
            <a:ext cx="4741580" cy="2112759"/>
          </a:xfrm>
          <a:prstGeom prst="rect">
            <a:avLst/>
          </a:prstGeom>
        </p:spPr>
      </p:pic>
      <p:sp>
        <p:nvSpPr>
          <p:cNvPr id="12" name="Content Placeholder 3">
            <a:extLst>
              <a:ext uri="{FF2B5EF4-FFF2-40B4-BE49-F238E27FC236}">
                <a16:creationId xmlns:a16="http://schemas.microsoft.com/office/drawing/2014/main" id="{F8981092-99FB-415B-B661-36E966B78500}"/>
              </a:ext>
            </a:extLst>
          </p:cNvPr>
          <p:cNvSpPr txBox="1">
            <a:spLocks/>
          </p:cNvSpPr>
          <p:nvPr/>
        </p:nvSpPr>
        <p:spPr>
          <a:xfrm>
            <a:off x="6617525" y="4793583"/>
            <a:ext cx="3562221"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AMS’ latest national statistical plans (time span)</a:t>
            </a:r>
          </a:p>
        </p:txBody>
      </p:sp>
      <p:sp>
        <p:nvSpPr>
          <p:cNvPr id="14" name="Content Placeholder 3">
            <a:extLst>
              <a:ext uri="{FF2B5EF4-FFF2-40B4-BE49-F238E27FC236}">
                <a16:creationId xmlns:a16="http://schemas.microsoft.com/office/drawing/2014/main" id="{0DB3F267-BC04-4BF0-9B6B-C3023914733B}"/>
              </a:ext>
            </a:extLst>
          </p:cNvPr>
          <p:cNvSpPr txBox="1">
            <a:spLocks/>
          </p:cNvSpPr>
          <p:nvPr/>
        </p:nvSpPr>
        <p:spPr>
          <a:xfrm>
            <a:off x="7176013" y="2196416"/>
            <a:ext cx="2686837"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Individuals using internet</a:t>
            </a:r>
          </a:p>
        </p:txBody>
      </p:sp>
    </p:spTree>
    <p:extLst>
      <p:ext uri="{BB962C8B-B14F-4D97-AF65-F5344CB8AC3E}">
        <p14:creationId xmlns:p14="http://schemas.microsoft.com/office/powerpoint/2010/main" val="817066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C6DB0-71AF-4A70-9407-261D18A2028A}"/>
              </a:ext>
            </a:extLst>
          </p:cNvPr>
          <p:cNvSpPr/>
          <p:nvPr/>
        </p:nvSpPr>
        <p:spPr>
          <a:xfrm>
            <a:off x="1587839" y="2564175"/>
            <a:ext cx="9016322" cy="584775"/>
          </a:xfrm>
          <a:prstGeom prst="rect">
            <a:avLst/>
          </a:prstGeom>
        </p:spPr>
        <p:txBody>
          <a:bodyPr wrap="square">
            <a:spAutoFit/>
          </a:bodyPr>
          <a:lstStyle/>
          <a:p>
            <a:pPr lvl="0" algn="ctr">
              <a:spcAft>
                <a:spcPts val="1200"/>
              </a:spcAft>
              <a:defRPr/>
            </a:pPr>
            <a:r>
              <a:rPr lang="en-US" sz="3200" b="1" kern="0" dirty="0">
                <a:solidFill>
                  <a:schemeClr val="accent1">
                    <a:lumMod val="75000"/>
                  </a:schemeClr>
                </a:solidFill>
              </a:rPr>
              <a:t>Way Forward</a:t>
            </a:r>
          </a:p>
        </p:txBody>
      </p:sp>
    </p:spTree>
    <p:extLst>
      <p:ext uri="{BB962C8B-B14F-4D97-AF65-F5344CB8AC3E}">
        <p14:creationId xmlns:p14="http://schemas.microsoft.com/office/powerpoint/2010/main" val="3375307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D8C617-02E5-49AA-8DFA-0C0543432FD0}"/>
              </a:ext>
            </a:extLst>
          </p:cNvPr>
          <p:cNvSpPr txBox="1">
            <a:spLocks/>
          </p:cNvSpPr>
          <p:nvPr/>
        </p:nvSpPr>
        <p:spPr>
          <a:xfrm>
            <a:off x="0" y="379410"/>
            <a:ext cx="12192000" cy="622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1">
                    <a:lumMod val="75000"/>
                  </a:schemeClr>
                </a:solidFill>
                <a:latin typeface="+mn-lt"/>
              </a:rPr>
              <a:t>Institutional Mechanisms</a:t>
            </a:r>
          </a:p>
        </p:txBody>
      </p:sp>
      <p:sp>
        <p:nvSpPr>
          <p:cNvPr id="4" name="Content Placeholder 2">
            <a:extLst>
              <a:ext uri="{FF2B5EF4-FFF2-40B4-BE49-F238E27FC236}">
                <a16:creationId xmlns:a16="http://schemas.microsoft.com/office/drawing/2014/main" id="{00A526AF-CC86-4FE9-B9B7-68BEDC9F0883}"/>
              </a:ext>
            </a:extLst>
          </p:cNvPr>
          <p:cNvSpPr txBox="1">
            <a:spLocks/>
          </p:cNvSpPr>
          <p:nvPr/>
        </p:nvSpPr>
        <p:spPr>
          <a:xfrm>
            <a:off x="545431" y="1106201"/>
            <a:ext cx="11117179" cy="4284947"/>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n-GB" sz="2000" dirty="0"/>
              <a:t>AMS have established institutional mechanisms to coordinate plans, activities and responses for the production of SDG indicators to implement and monitor the 2030 Agenda</a:t>
            </a:r>
          </a:p>
          <a:p>
            <a:pPr marL="800100" lvl="1" indent="-342900">
              <a:spcBef>
                <a:spcPts val="600"/>
              </a:spcBef>
              <a:buFont typeface="Webdings" panose="05030102010509060703" pitchFamily="18" charset="2"/>
              <a:buChar char="4"/>
            </a:pPr>
            <a:r>
              <a:rPr lang="en-GB" sz="2000" dirty="0"/>
              <a:t>Consist primarily of organisational structures and processes, supported by various coordinating mechanisms such as establishing focal points from relevant source agencies, and data exchange between NSOs and other source agencies</a:t>
            </a:r>
            <a:endParaRPr lang="en-SG" sz="2000" dirty="0"/>
          </a:p>
          <a:p>
            <a:pPr>
              <a:spcBef>
                <a:spcPts val="600"/>
              </a:spcBef>
            </a:pPr>
            <a:endParaRPr lang="en-SG" sz="2200" dirty="0"/>
          </a:p>
        </p:txBody>
      </p:sp>
      <p:graphicFrame>
        <p:nvGraphicFramePr>
          <p:cNvPr id="5" name="Table 7">
            <a:extLst>
              <a:ext uri="{FF2B5EF4-FFF2-40B4-BE49-F238E27FC236}">
                <a16:creationId xmlns:a16="http://schemas.microsoft.com/office/drawing/2014/main" id="{8082F367-0571-4A23-BF09-ADE8713F845F}"/>
              </a:ext>
            </a:extLst>
          </p:cNvPr>
          <p:cNvGraphicFramePr>
            <a:graphicFrameLocks/>
          </p:cNvGraphicFramePr>
          <p:nvPr>
            <p:extLst>
              <p:ext uri="{D42A27DB-BD31-4B8C-83A1-F6EECF244321}">
                <p14:modId xmlns:p14="http://schemas.microsoft.com/office/powerpoint/2010/main" val="3862574812"/>
              </p:ext>
            </p:extLst>
          </p:nvPr>
        </p:nvGraphicFramePr>
        <p:xfrm>
          <a:off x="1238251" y="2833234"/>
          <a:ext cx="10077450" cy="3337645"/>
        </p:xfrm>
        <a:graphic>
          <a:graphicData uri="http://schemas.openxmlformats.org/drawingml/2006/table">
            <a:tbl>
              <a:tblPr firstRow="1" bandRow="1"/>
              <a:tblGrid>
                <a:gridCol w="2478127">
                  <a:extLst>
                    <a:ext uri="{9D8B030D-6E8A-4147-A177-3AD203B41FA5}">
                      <a16:colId xmlns:a16="http://schemas.microsoft.com/office/drawing/2014/main" val="689608741"/>
                    </a:ext>
                  </a:extLst>
                </a:gridCol>
                <a:gridCol w="7599323">
                  <a:extLst>
                    <a:ext uri="{9D8B030D-6E8A-4147-A177-3AD203B41FA5}">
                      <a16:colId xmlns:a16="http://schemas.microsoft.com/office/drawing/2014/main" val="3936447868"/>
                    </a:ext>
                  </a:extLst>
                </a:gridCol>
              </a:tblGrid>
              <a:tr h="294247">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r>
                        <a:rPr lang="en-GB" sz="1600" noProof="0" dirty="0">
                          <a:solidFill>
                            <a:schemeClr val="bg1"/>
                          </a:solidFill>
                        </a:rPr>
                        <a:t>Mechanisms &amp; Structures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r>
                        <a:rPr lang="en-GB" sz="1600" noProof="0" dirty="0">
                          <a:solidFill>
                            <a:schemeClr val="bg1"/>
                          </a:solidFill>
                        </a:rPr>
                        <a:t>Examples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Text" lastClr="000000"/>
                    </a:solidFill>
                  </a:tcPr>
                </a:tc>
                <a:extLst>
                  <a:ext uri="{0D108BD9-81ED-4DB2-BD59-A6C34878D82A}">
                    <a16:rowId xmlns:a16="http://schemas.microsoft.com/office/drawing/2014/main" val="2115722098"/>
                  </a:ext>
                </a:extLst>
              </a:tr>
              <a:tr h="9362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GB" sz="1600" noProof="0" dirty="0"/>
                        <a:t>Compilation of SDG Data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indent="-285750">
                        <a:buFont typeface="Arial" panose="020B0604020202020204" pitchFamily="34" charset="0"/>
                        <a:buChar char="•"/>
                      </a:pPr>
                      <a:r>
                        <a:rPr lang="en-GB" sz="1600" noProof="0" dirty="0"/>
                        <a:t>NSOs, Line Ministries</a:t>
                      </a:r>
                    </a:p>
                    <a:p>
                      <a:pPr marL="285750" indent="-285750">
                        <a:buFont typeface="Arial" panose="020B0604020202020204" pitchFamily="34" charset="0"/>
                        <a:buChar char="•"/>
                      </a:pPr>
                      <a:r>
                        <a:rPr lang="en-GB" sz="1600" noProof="0" dirty="0"/>
                        <a:t>Indonesia’s NSO is data producer for most SDG indicators</a:t>
                      </a:r>
                    </a:p>
                    <a:p>
                      <a:pPr marL="285750" indent="-285750">
                        <a:buFont typeface="Arial" panose="020B0604020202020204" pitchFamily="34" charset="0"/>
                        <a:buChar char="•"/>
                      </a:pPr>
                      <a:r>
                        <a:rPr lang="en-GB" sz="1600" noProof="0" dirty="0"/>
                        <a:t>Malaysia’s NSO is coordinator of SDG indicators development</a:t>
                      </a:r>
                    </a:p>
                    <a:p>
                      <a:pPr marL="285750" indent="-285750">
                        <a:buFont typeface="Arial" panose="020B0604020202020204" pitchFamily="34" charset="0"/>
                        <a:buChar char="•"/>
                      </a:pPr>
                      <a:r>
                        <a:rPr lang="en-GB" sz="1600" noProof="0" dirty="0"/>
                        <a:t>Myanmar’s NSO is the coordinator in producing SDG data</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100012709"/>
                  </a:ext>
                </a:extLst>
              </a:tr>
              <a:tr h="115023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GB" sz="1600" noProof="0" dirty="0"/>
                        <a:t>Coordination under Inter-Ministerial Committees or Specialised Working Groups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indent="-285750">
                        <a:buFont typeface="Arial" panose="020B0604020202020204" pitchFamily="34" charset="0"/>
                        <a:buChar char="•"/>
                      </a:pPr>
                      <a:r>
                        <a:rPr lang="en-GB" sz="1600" noProof="0" dirty="0"/>
                        <a:t>Brunei Darussalam’s Special Committee for National Coordination of the SDGs</a:t>
                      </a:r>
                    </a:p>
                    <a:p>
                      <a:pPr marL="285750" indent="-285750">
                        <a:buFont typeface="Arial" panose="020B0604020202020204" pitchFamily="34" charset="0"/>
                        <a:buChar char="•"/>
                      </a:pPr>
                      <a:r>
                        <a:rPr lang="en-GB" sz="1600" noProof="0" dirty="0"/>
                        <a:t>Cambodia’s Statistical Coordination Committee</a:t>
                      </a:r>
                    </a:p>
                    <a:p>
                      <a:pPr marL="285750" indent="-285750">
                        <a:buFont typeface="Arial" panose="020B0604020202020204" pitchFamily="34" charset="0"/>
                        <a:buChar char="•"/>
                      </a:pPr>
                      <a:r>
                        <a:rPr lang="en-GB" sz="1600" u="none" noProof="0" dirty="0"/>
                        <a:t>Singapore’s Inter-Ministry Committee on SDGs</a:t>
                      </a:r>
                    </a:p>
                    <a:p>
                      <a:pPr marL="285750" indent="-285750">
                        <a:buFont typeface="Arial" panose="020B0604020202020204" pitchFamily="34" charset="0"/>
                        <a:buChar char="•"/>
                      </a:pPr>
                      <a:r>
                        <a:rPr lang="en-GB" sz="1600" noProof="0" dirty="0"/>
                        <a:t>Thailand’s National SDG Secretariat</a:t>
                      </a:r>
                      <a:endParaRPr lang="en-GB" sz="1600" u="none" noProof="0" dirty="0"/>
                    </a:p>
                    <a:p>
                      <a:pPr marL="285750" indent="-285750">
                        <a:buFont typeface="Arial" panose="020B0604020202020204" pitchFamily="34" charset="0"/>
                        <a:buChar char="•"/>
                      </a:pPr>
                      <a:r>
                        <a:rPr lang="en-GB" sz="1600" u="none" noProof="0" dirty="0"/>
                        <a:t>Vietnam’s Statistical Working Group</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9341453"/>
                  </a:ext>
                </a:extLst>
              </a:tr>
              <a:tr h="624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GB" sz="1600" noProof="0" dirty="0"/>
                        <a:t>Other Support Measures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85750" indent="-285750">
                        <a:buFont typeface="Arial" panose="020B0604020202020204" pitchFamily="34" charset="0"/>
                        <a:buChar char="•"/>
                      </a:pPr>
                      <a:r>
                        <a:rPr lang="en-GB" sz="1600" noProof="0" dirty="0"/>
                        <a:t>Laos’ National SDG Secretariat technical meetings, advocacy activities, annual retreats</a:t>
                      </a:r>
                    </a:p>
                    <a:p>
                      <a:pPr marL="285750" indent="-285750">
                        <a:buFont typeface="Arial" panose="020B0604020202020204" pitchFamily="34" charset="0"/>
                        <a:buChar char="•"/>
                      </a:pPr>
                      <a:r>
                        <a:rPr lang="en-GB" sz="1600" noProof="0" dirty="0"/>
                        <a:t>Philippines’ Statistical Development Program, bi-annual meetings of SDGI Focal Points</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439370090"/>
                  </a:ext>
                </a:extLst>
              </a:tr>
            </a:tbl>
          </a:graphicData>
        </a:graphic>
      </p:graphicFrame>
    </p:spTree>
    <p:extLst>
      <p:ext uri="{BB962C8B-B14F-4D97-AF65-F5344CB8AC3E}">
        <p14:creationId xmlns:p14="http://schemas.microsoft.com/office/powerpoint/2010/main" val="3255441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D8C617-02E5-49AA-8DFA-0C0543432FD0}"/>
              </a:ext>
            </a:extLst>
          </p:cNvPr>
          <p:cNvSpPr txBox="1">
            <a:spLocks/>
          </p:cNvSpPr>
          <p:nvPr/>
        </p:nvSpPr>
        <p:spPr>
          <a:xfrm>
            <a:off x="0" y="379410"/>
            <a:ext cx="12192000" cy="622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1">
                    <a:lumMod val="75000"/>
                  </a:schemeClr>
                </a:solidFill>
                <a:latin typeface="+mn-lt"/>
              </a:rPr>
              <a:t>Way Forward</a:t>
            </a:r>
          </a:p>
        </p:txBody>
      </p:sp>
      <p:sp>
        <p:nvSpPr>
          <p:cNvPr id="4" name="Rectangle 3">
            <a:extLst>
              <a:ext uri="{FF2B5EF4-FFF2-40B4-BE49-F238E27FC236}">
                <a16:creationId xmlns:a16="http://schemas.microsoft.com/office/drawing/2014/main" id="{C08BEA5E-3EE9-4740-BDE8-3CB2575D6D9E}"/>
              </a:ext>
            </a:extLst>
          </p:cNvPr>
          <p:cNvSpPr/>
          <p:nvPr/>
        </p:nvSpPr>
        <p:spPr>
          <a:xfrm>
            <a:off x="490816" y="1001929"/>
            <a:ext cx="10822641" cy="5170646"/>
          </a:xfrm>
          <a:prstGeom prst="rect">
            <a:avLst/>
          </a:prstGeom>
        </p:spPr>
        <p:txBody>
          <a:bodyPr wrap="square">
            <a:spAutoFit/>
          </a:bodyPr>
          <a:lstStyle/>
          <a:p>
            <a:pPr>
              <a:spcBef>
                <a:spcPts val="600"/>
              </a:spcBef>
            </a:pPr>
            <a:r>
              <a:rPr lang="en-GB" sz="2000" dirty="0">
                <a:latin typeface="Calibri" panose="020F0502020204030204" pitchFamily="34" charset="0"/>
                <a:ea typeface="Calibri" panose="020F0502020204030204" pitchFamily="34" charset="0"/>
                <a:cs typeface="Times New Roman" panose="02020603050405020304" pitchFamily="18" charset="0"/>
              </a:rPr>
              <a:t>NSSs and NSOs play a key role in reporting on national progress and serving as custodian agencies, supported by various institutional mechanisms and measures</a:t>
            </a:r>
          </a:p>
          <a:p>
            <a:pPr marL="342900" indent="-342900">
              <a:spcBef>
                <a:spcPts val="600"/>
              </a:spcBef>
              <a:buFont typeface="Arial" panose="020B0604020202020204" pitchFamily="34" charset="0"/>
              <a:buChar char="•"/>
            </a:pPr>
            <a:r>
              <a:rPr lang="en-GB" sz="2000" dirty="0">
                <a:latin typeface="Calibri" panose="020F0502020204030204" pitchFamily="34" charset="0"/>
                <a:cs typeface="Times New Roman" panose="02020603050405020304" pitchFamily="18" charset="0"/>
              </a:rPr>
              <a:t>There are significant challenges in sustaining monitoring systems given the vast data requirements of SDGs</a:t>
            </a:r>
          </a:p>
          <a:p>
            <a:pPr marL="342900" indent="-342900">
              <a:spcBef>
                <a:spcPts val="600"/>
              </a:spcBef>
              <a:buFont typeface="Arial" panose="020B0604020202020204" pitchFamily="34" charset="0"/>
              <a:buChar char="•"/>
            </a:pPr>
            <a:r>
              <a:rPr lang="en-GB" sz="2000" dirty="0">
                <a:latin typeface="Calibri" panose="020F0502020204030204" pitchFamily="34" charset="0"/>
                <a:cs typeface="Times New Roman" panose="02020603050405020304" pitchFamily="18" charset="0"/>
              </a:rPr>
              <a:t>There is a need for increased </a:t>
            </a:r>
            <a:r>
              <a:rPr lang="en-GB" sz="2000" dirty="0">
                <a:latin typeface="Calibri" panose="020F0502020204030204" pitchFamily="34" charset="0"/>
                <a:ea typeface="Calibri" panose="020F0502020204030204" pitchFamily="34" charset="0"/>
                <a:cs typeface="Times New Roman" panose="02020603050405020304" pitchFamily="18" charset="0"/>
              </a:rPr>
              <a:t>statistical capacities, including financing and human resources, in order to </a:t>
            </a:r>
            <a:r>
              <a:rPr lang="en-GB" sz="2000" dirty="0">
                <a:latin typeface="Calibri" panose="020F0502020204030204" pitchFamily="34" charset="0"/>
                <a:cs typeface="Times New Roman" panose="02020603050405020304" pitchFamily="18" charset="0"/>
              </a:rPr>
              <a:t>enhance engagement of multi-stakeholders for robust national monitoring systems</a:t>
            </a:r>
          </a:p>
          <a:p>
            <a:pPr>
              <a:spcBef>
                <a:spcPts val="600"/>
              </a:spcBef>
            </a:pPr>
            <a:endParaRPr lang="en-GB" sz="2000" dirty="0">
              <a:latin typeface="Calibri" panose="020F0502020204030204" pitchFamily="34" charset="0"/>
              <a:cs typeface="Times New Roman" panose="02020603050405020304" pitchFamily="18" charset="0"/>
            </a:endParaRPr>
          </a:p>
          <a:p>
            <a:pPr>
              <a:spcBef>
                <a:spcPts val="600"/>
              </a:spcBef>
            </a:pPr>
            <a:r>
              <a:rPr lang="en-US" sz="2000" dirty="0"/>
              <a:t>The ASEAN Community Statistical System (ACSS), through the WGSDGI, has been strengthening collaboration in the provision of data on SDG indicators in order to provide users with better and easier access to quality data</a:t>
            </a:r>
          </a:p>
          <a:p>
            <a:pPr marL="342900" indent="-342900">
              <a:spcBef>
                <a:spcPts val="600"/>
              </a:spcBef>
              <a:buFont typeface="Arial" panose="020B0604020202020204" pitchFamily="34" charset="0"/>
              <a:buChar char="•"/>
            </a:pPr>
            <a:r>
              <a:rPr lang="en-US" sz="2000" dirty="0"/>
              <a:t>The ASEAN SDG Indicators Baseline Report and the Online Database for ASEAN SDG Indicators are ACSS’ efforts in providing relevant, timely and comparable statistics to support evidence-based policy making</a:t>
            </a:r>
          </a:p>
          <a:p>
            <a:pPr marL="342900" indent="-342900">
              <a:spcBef>
                <a:spcPts val="600"/>
              </a:spcBef>
              <a:buFont typeface="Arial" panose="020B0604020202020204" pitchFamily="34" charset="0"/>
              <a:buChar char="•"/>
            </a:pPr>
            <a:r>
              <a:rPr lang="en-US" sz="2000" dirty="0"/>
              <a:t>ACSS is committed to enhance the capacity and strengthen national and regional cooperation to improve the availability and quality of data with the support of relevant agencies</a:t>
            </a:r>
            <a:endParaRPr lang="en-GB" sz="2000" dirty="0"/>
          </a:p>
        </p:txBody>
      </p:sp>
    </p:spTree>
    <p:extLst>
      <p:ext uri="{BB962C8B-B14F-4D97-AF65-F5344CB8AC3E}">
        <p14:creationId xmlns:p14="http://schemas.microsoft.com/office/powerpoint/2010/main" val="3120647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0" y="2844224"/>
            <a:ext cx="12192000" cy="1169551"/>
          </a:xfrm>
          <a:prstGeom prst="rect">
            <a:avLst/>
          </a:prstGeom>
          <a:noFill/>
          <a:ln w="9525">
            <a:noFill/>
            <a:miter lim="800000"/>
            <a:headEnd/>
            <a:tailEnd/>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7000" b="0" i="0" u="none" strike="noStrike" kern="1200" cap="none" spc="0" normalizeH="0" baseline="0" noProof="0" dirty="0">
                <a:ln>
                  <a:noFill/>
                </a:ln>
                <a:solidFill>
                  <a:srgbClr val="226C9E"/>
                </a:solidFill>
                <a:effectLst>
                  <a:outerShdw blurRad="38100" dist="38100" dir="2700000" algn="tl">
                    <a:srgbClr val="C0C0C0"/>
                  </a:outerShdw>
                </a:effectLst>
                <a:uLnTx/>
                <a:uFillTx/>
                <a:latin typeface="+mn-lt"/>
                <a:ea typeface="+mn-ea"/>
                <a:cs typeface="Arial" panose="020B0604020202020204" pitchFamily="34" charset="0"/>
              </a:rPr>
              <a:t>Thank You</a:t>
            </a:r>
          </a:p>
        </p:txBody>
      </p:sp>
    </p:spTree>
    <p:extLst>
      <p:ext uri="{BB962C8B-B14F-4D97-AF65-F5344CB8AC3E}">
        <p14:creationId xmlns:p14="http://schemas.microsoft.com/office/powerpoint/2010/main" val="2656711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FD8C617-02E5-49AA-8DFA-0C0543432FD0}"/>
              </a:ext>
            </a:extLst>
          </p:cNvPr>
          <p:cNvSpPr txBox="1">
            <a:spLocks/>
          </p:cNvSpPr>
          <p:nvPr/>
        </p:nvSpPr>
        <p:spPr>
          <a:xfrm>
            <a:off x="0" y="379410"/>
            <a:ext cx="12192000" cy="622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1">
                    <a:lumMod val="75000"/>
                  </a:schemeClr>
                </a:solidFill>
                <a:latin typeface="+mn-lt"/>
              </a:rPr>
              <a:t>Introduction</a:t>
            </a:r>
          </a:p>
        </p:txBody>
      </p:sp>
      <p:sp>
        <p:nvSpPr>
          <p:cNvPr id="4" name="Content Placeholder 2">
            <a:extLst>
              <a:ext uri="{FF2B5EF4-FFF2-40B4-BE49-F238E27FC236}">
                <a16:creationId xmlns:a16="http://schemas.microsoft.com/office/drawing/2014/main" id="{00A526AF-CC86-4FE9-B9B7-68BEDC9F0883}"/>
              </a:ext>
            </a:extLst>
          </p:cNvPr>
          <p:cNvSpPr txBox="1">
            <a:spLocks/>
          </p:cNvSpPr>
          <p:nvPr/>
        </p:nvSpPr>
        <p:spPr>
          <a:xfrm>
            <a:off x="545431" y="1030000"/>
            <a:ext cx="11341769" cy="5751799"/>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tabLst>
                <a:tab pos="3143250" algn="l"/>
              </a:tabLst>
            </a:pPr>
            <a:r>
              <a:rPr lang="en-US" sz="2200" dirty="0"/>
              <a:t>2017 – WGSDGI was set up; reviewed SDG indicators with National Statistical Offices (NSOs) and relevant institutions within the National Statistical Systems (NSSs) in the AMS</a:t>
            </a:r>
          </a:p>
          <a:p>
            <a:pPr lvl="1">
              <a:spcBef>
                <a:spcPts val="600"/>
              </a:spcBef>
            </a:pPr>
            <a:r>
              <a:rPr lang="en-PH" sz="2200" dirty="0"/>
              <a:t>Identified a preliminary set of 143 SDG indicators</a:t>
            </a:r>
          </a:p>
          <a:p>
            <a:pPr lvl="1">
              <a:spcBef>
                <a:spcPts val="600"/>
              </a:spcBef>
            </a:pPr>
            <a:r>
              <a:rPr lang="en-PH" sz="2200" dirty="0"/>
              <a:t>Further revised to a list of 63 SDG main indicators along with sub-indicators, forming a total set of 134 indicators in consideration of data availability in AMS</a:t>
            </a:r>
          </a:p>
          <a:p>
            <a:pPr>
              <a:spcBef>
                <a:spcPts val="600"/>
              </a:spcBef>
            </a:pPr>
            <a:endParaRPr lang="en-PH" sz="2200" dirty="0"/>
          </a:p>
          <a:p>
            <a:pPr>
              <a:spcBef>
                <a:spcPts val="600"/>
              </a:spcBef>
            </a:pPr>
            <a:r>
              <a:rPr lang="en-PH" sz="2200" dirty="0"/>
              <a:t>May 2020 – </a:t>
            </a:r>
            <a:r>
              <a:rPr lang="en-SG" sz="2200" dirty="0"/>
              <a:t>Conducted </a:t>
            </a:r>
            <a:r>
              <a:rPr lang="en-PH" sz="2200" dirty="0"/>
              <a:t>a quality assessment of AMS’ metadata for the 134 indicators in relation to Global SDG Metadata, based on the following dimensions:</a:t>
            </a:r>
          </a:p>
          <a:p>
            <a:pPr marL="457200" lvl="1" indent="0">
              <a:spcBef>
                <a:spcPts val="600"/>
              </a:spcBef>
              <a:buNone/>
            </a:pPr>
            <a:r>
              <a:rPr lang="en-PH" sz="2200" dirty="0"/>
              <a:t>(1) </a:t>
            </a:r>
            <a:r>
              <a:rPr lang="en-PH" sz="2200" dirty="0">
                <a:solidFill>
                  <a:srgbClr val="0070C0"/>
                </a:solidFill>
              </a:rPr>
              <a:t>Relevance</a:t>
            </a:r>
          </a:p>
          <a:p>
            <a:pPr marL="800100" lvl="1" indent="-342900">
              <a:spcBef>
                <a:spcPts val="600"/>
              </a:spcBef>
              <a:buNone/>
            </a:pPr>
            <a:r>
              <a:rPr lang="en-PH" sz="2200" dirty="0"/>
              <a:t>(2) Consistency checks in terms of (</a:t>
            </a:r>
            <a:r>
              <a:rPr lang="en-PH" sz="2200" dirty="0" err="1"/>
              <a:t>i</a:t>
            </a:r>
            <a:r>
              <a:rPr lang="en-PH" sz="2200" dirty="0"/>
              <a:t>) </a:t>
            </a:r>
            <a:r>
              <a:rPr lang="en-PH" sz="2200" dirty="0">
                <a:solidFill>
                  <a:srgbClr val="0070C0"/>
                </a:solidFill>
              </a:rPr>
              <a:t>concepts and definitions</a:t>
            </a:r>
            <a:r>
              <a:rPr lang="en-PH" sz="2200" dirty="0"/>
              <a:t>, (ii) </a:t>
            </a:r>
            <a:r>
              <a:rPr lang="en-PH" sz="2200" dirty="0">
                <a:solidFill>
                  <a:srgbClr val="0070C0"/>
                </a:solidFill>
              </a:rPr>
              <a:t>methods</a:t>
            </a:r>
            <a:r>
              <a:rPr lang="en-PH" sz="2200" dirty="0"/>
              <a:t>, (iii) </a:t>
            </a:r>
            <a:r>
              <a:rPr lang="en-PH" sz="2200" dirty="0">
                <a:solidFill>
                  <a:srgbClr val="0070C0"/>
                </a:solidFill>
              </a:rPr>
              <a:t>coverage</a:t>
            </a:r>
            <a:r>
              <a:rPr lang="en-PH" sz="2200" dirty="0"/>
              <a:t> and (iv) </a:t>
            </a:r>
            <a:r>
              <a:rPr lang="en-PH" sz="2200" dirty="0">
                <a:solidFill>
                  <a:srgbClr val="0070C0"/>
                </a:solidFill>
              </a:rPr>
              <a:t>timeliness or frequency </a:t>
            </a:r>
            <a:r>
              <a:rPr lang="en-PH" sz="2200" dirty="0"/>
              <a:t>of data</a:t>
            </a:r>
          </a:p>
          <a:p>
            <a:pPr marL="990600" lvl="1" indent="-533400">
              <a:spcBef>
                <a:spcPts val="600"/>
              </a:spcBef>
              <a:buNone/>
            </a:pPr>
            <a:r>
              <a:rPr lang="en-PH" sz="2200" dirty="0"/>
              <a:t>(3) </a:t>
            </a:r>
            <a:r>
              <a:rPr lang="en-PH" sz="2200" dirty="0">
                <a:solidFill>
                  <a:srgbClr val="0070C0"/>
                </a:solidFill>
              </a:rPr>
              <a:t>Credibility</a:t>
            </a:r>
            <a:r>
              <a:rPr lang="en-PH" sz="2200" dirty="0"/>
              <a:t> in terms of data source</a:t>
            </a:r>
          </a:p>
          <a:p>
            <a:pPr marL="800100" lvl="1" indent="-342900">
              <a:spcBef>
                <a:spcPts val="600"/>
              </a:spcBef>
              <a:buNone/>
            </a:pPr>
            <a:r>
              <a:rPr lang="en-PH" sz="2200" dirty="0"/>
              <a:t>(4) </a:t>
            </a:r>
            <a:r>
              <a:rPr lang="en-PH" sz="2200" dirty="0">
                <a:solidFill>
                  <a:srgbClr val="0070C0"/>
                </a:solidFill>
              </a:rPr>
              <a:t>Completeness</a:t>
            </a:r>
            <a:r>
              <a:rPr lang="en-PH" sz="2200" dirty="0"/>
              <a:t> of country entries or the no. of countries that are able to provide the data</a:t>
            </a:r>
          </a:p>
          <a:p>
            <a:pPr marL="361950" indent="0">
              <a:spcBef>
                <a:spcPts val="600"/>
              </a:spcBef>
              <a:buNone/>
            </a:pPr>
            <a:r>
              <a:rPr lang="en-PH" sz="2200" dirty="0"/>
              <a:t>Trimmed down to 67 indicators for inclusion in Baseline report</a:t>
            </a:r>
            <a:endParaRPr lang="en-US" sz="2200" dirty="0"/>
          </a:p>
        </p:txBody>
      </p:sp>
    </p:spTree>
    <p:extLst>
      <p:ext uri="{BB962C8B-B14F-4D97-AF65-F5344CB8AC3E}">
        <p14:creationId xmlns:p14="http://schemas.microsoft.com/office/powerpoint/2010/main" val="3111946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ADD769-CF9A-4947-B7E4-15DD29F2D051}"/>
              </a:ext>
            </a:extLst>
          </p:cNvPr>
          <p:cNvSpPr txBox="1">
            <a:spLocks/>
          </p:cNvSpPr>
          <p:nvPr/>
        </p:nvSpPr>
        <p:spPr>
          <a:xfrm>
            <a:off x="361949" y="1001929"/>
            <a:ext cx="10153651" cy="5280804"/>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0"/>
              </a:spcAft>
            </a:pPr>
            <a:r>
              <a:rPr lang="en-US" sz="2200" dirty="0"/>
              <a:t>Oct 2020 – Launch</a:t>
            </a:r>
          </a:p>
          <a:p>
            <a:pPr marL="711200" indent="-347663">
              <a:spcBef>
                <a:spcPts val="600"/>
              </a:spcBef>
              <a:spcAft>
                <a:spcPts val="0"/>
              </a:spcAft>
              <a:buFont typeface="+mj-lt"/>
              <a:buAutoNum type="alphaLcParenR"/>
            </a:pPr>
            <a:r>
              <a:rPr lang="en-US" sz="2200" dirty="0"/>
              <a:t>Inaugural ASEAN SDG Indicators Baseline Report 2020 </a:t>
            </a:r>
            <a:r>
              <a:rPr lang="en-PH" sz="2200" dirty="0"/>
              <a:t>covering  </a:t>
            </a:r>
            <a:br>
              <a:rPr lang="en-PH" sz="2200" dirty="0"/>
            </a:br>
            <a:r>
              <a:rPr lang="en-PH" sz="2200" b="1" dirty="0"/>
              <a:t>67 indicators</a:t>
            </a:r>
            <a:endParaRPr lang="en-US" sz="2200" dirty="0"/>
          </a:p>
          <a:p>
            <a:pPr marL="987425" lvl="1">
              <a:spcBef>
                <a:spcPts val="600"/>
              </a:spcBef>
              <a:spcAft>
                <a:spcPts val="0"/>
              </a:spcAft>
              <a:buFont typeface="Webdings" panose="05030102010509060703" pitchFamily="18" charset="2"/>
              <a:buChar char="4"/>
            </a:pPr>
            <a:r>
              <a:rPr lang="en-US" sz="2200" dirty="0"/>
              <a:t>Establish baseline info of SDGs being tracked and measured </a:t>
            </a:r>
            <a:br>
              <a:rPr lang="en-US" sz="2200" dirty="0"/>
            </a:br>
            <a:r>
              <a:rPr lang="en-US" sz="2200" dirty="0"/>
              <a:t>in ASEAN for 2016-2018</a:t>
            </a:r>
          </a:p>
          <a:p>
            <a:pPr marL="987425" lvl="1">
              <a:spcBef>
                <a:spcPts val="600"/>
              </a:spcBef>
              <a:spcAft>
                <a:spcPts val="0"/>
              </a:spcAft>
              <a:buFont typeface="Webdings" panose="05030102010509060703" pitchFamily="18" charset="2"/>
              <a:buChar char="4"/>
            </a:pPr>
            <a:r>
              <a:rPr lang="en-US" sz="2200" dirty="0"/>
              <a:t>Aid future monitoring of progress in achieving 2030 Agenda </a:t>
            </a:r>
            <a:br>
              <a:rPr lang="en-US" sz="2200" dirty="0"/>
            </a:br>
            <a:r>
              <a:rPr lang="en-US" sz="2200" dirty="0"/>
              <a:t>and to support relevant policymaking at both national and </a:t>
            </a:r>
            <a:br>
              <a:rPr lang="en-US" sz="2200" dirty="0"/>
            </a:br>
            <a:r>
              <a:rPr lang="en-US" sz="2200" dirty="0"/>
              <a:t>regional levels</a:t>
            </a:r>
          </a:p>
          <a:p>
            <a:pPr marL="701675" lvl="1" indent="0">
              <a:spcBef>
                <a:spcPts val="600"/>
              </a:spcBef>
              <a:spcAft>
                <a:spcPts val="0"/>
              </a:spcAft>
              <a:buNone/>
            </a:pPr>
            <a:endParaRPr lang="en-US" sz="2200" dirty="0"/>
          </a:p>
          <a:p>
            <a:pPr marL="711200" indent="-347663">
              <a:spcBef>
                <a:spcPts val="600"/>
              </a:spcBef>
              <a:spcAft>
                <a:spcPts val="0"/>
              </a:spcAft>
              <a:buFont typeface="+mj-lt"/>
              <a:buAutoNum type="alphaLcParenR"/>
            </a:pPr>
            <a:r>
              <a:rPr lang="en-US" sz="2200" dirty="0"/>
              <a:t>Online Database covering </a:t>
            </a:r>
            <a:r>
              <a:rPr lang="en-US" sz="2200" b="1" dirty="0"/>
              <a:t>134 indicators</a:t>
            </a:r>
          </a:p>
          <a:p>
            <a:pPr marL="1149350">
              <a:spcBef>
                <a:spcPts val="600"/>
              </a:spcBef>
              <a:spcAft>
                <a:spcPts val="0"/>
              </a:spcAft>
              <a:buFont typeface="Webdings" panose="05030102010509060703" pitchFamily="18" charset="2"/>
              <a:buChar char="4"/>
            </a:pPr>
            <a:r>
              <a:rPr lang="en-US" sz="2200" b="1" dirty="0"/>
              <a:t>Static table </a:t>
            </a:r>
            <a:r>
              <a:rPr lang="en-US" sz="2200" dirty="0"/>
              <a:t>– highlights the data for 2016 and latest year available </a:t>
            </a:r>
          </a:p>
          <a:p>
            <a:pPr marL="1149350">
              <a:spcBef>
                <a:spcPts val="600"/>
              </a:spcBef>
              <a:spcAft>
                <a:spcPts val="0"/>
              </a:spcAft>
              <a:buFont typeface="Webdings" panose="05030102010509060703" pitchFamily="18" charset="2"/>
              <a:buChar char="4"/>
            </a:pPr>
            <a:r>
              <a:rPr lang="en-US" sz="2200" b="1" dirty="0"/>
              <a:t>User-defined tables </a:t>
            </a:r>
            <a:r>
              <a:rPr lang="en-US" sz="2200" dirty="0"/>
              <a:t>– users can create their own tables from the database</a:t>
            </a:r>
          </a:p>
          <a:p>
            <a:pPr marL="1149350">
              <a:spcBef>
                <a:spcPts val="600"/>
              </a:spcBef>
              <a:spcAft>
                <a:spcPts val="0"/>
              </a:spcAft>
              <a:buFont typeface="Webdings" panose="05030102010509060703" pitchFamily="18" charset="2"/>
              <a:buChar char="4"/>
            </a:pPr>
            <a:endParaRPr lang="en-US" sz="2200" dirty="0"/>
          </a:p>
        </p:txBody>
      </p:sp>
      <p:sp>
        <p:nvSpPr>
          <p:cNvPr id="5" name="Title 1">
            <a:extLst>
              <a:ext uri="{FF2B5EF4-FFF2-40B4-BE49-F238E27FC236}">
                <a16:creationId xmlns:a16="http://schemas.microsoft.com/office/drawing/2014/main" id="{DC1C2BDB-6791-4B25-AAC8-686BBD22B024}"/>
              </a:ext>
            </a:extLst>
          </p:cNvPr>
          <p:cNvSpPr txBox="1">
            <a:spLocks/>
          </p:cNvSpPr>
          <p:nvPr/>
        </p:nvSpPr>
        <p:spPr>
          <a:xfrm>
            <a:off x="0" y="379410"/>
            <a:ext cx="12192000" cy="6225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1">
                    <a:lumMod val="75000"/>
                  </a:schemeClr>
                </a:solidFill>
                <a:latin typeface="+mn-lt"/>
              </a:rPr>
              <a:t>Introduction</a:t>
            </a:r>
          </a:p>
        </p:txBody>
      </p:sp>
      <p:pic>
        <p:nvPicPr>
          <p:cNvPr id="7" name="Picture 6">
            <a:extLst>
              <a:ext uri="{FF2B5EF4-FFF2-40B4-BE49-F238E27FC236}">
                <a16:creationId xmlns:a16="http://schemas.microsoft.com/office/drawing/2014/main" id="{CF48BE7D-A034-432E-9A04-D0674693846D}"/>
              </a:ext>
            </a:extLst>
          </p:cNvPr>
          <p:cNvPicPr>
            <a:picLocks noChangeAspect="1"/>
          </p:cNvPicPr>
          <p:nvPr/>
        </p:nvPicPr>
        <p:blipFill>
          <a:blip r:embed="rId3"/>
          <a:stretch>
            <a:fillRect/>
          </a:stretch>
        </p:blipFill>
        <p:spPr>
          <a:xfrm rot="363858">
            <a:off x="8889289" y="1106556"/>
            <a:ext cx="2384084" cy="31245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9613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E0E8A76-3DA1-403C-B9CE-33B5C017EC63}"/>
              </a:ext>
            </a:extLst>
          </p:cNvPr>
          <p:cNvGrpSpPr/>
          <p:nvPr/>
        </p:nvGrpSpPr>
        <p:grpSpPr>
          <a:xfrm>
            <a:off x="3695700" y="674169"/>
            <a:ext cx="4400550" cy="4146672"/>
            <a:chOff x="3695700" y="674169"/>
            <a:chExt cx="4400550" cy="4146672"/>
          </a:xfrm>
        </p:grpSpPr>
        <p:pic>
          <p:nvPicPr>
            <p:cNvPr id="6" name="Picture 5">
              <a:extLst>
                <a:ext uri="{FF2B5EF4-FFF2-40B4-BE49-F238E27FC236}">
                  <a16:creationId xmlns:a16="http://schemas.microsoft.com/office/drawing/2014/main" id="{B00FA868-ABB6-489C-B4CA-2867D1555CF3}"/>
                </a:ext>
              </a:extLst>
            </p:cNvPr>
            <p:cNvPicPr>
              <a:picLocks noChangeAspect="1"/>
            </p:cNvPicPr>
            <p:nvPr/>
          </p:nvPicPr>
          <p:blipFill rotWithShape="1">
            <a:blip r:embed="rId3">
              <a:extLst>
                <a:ext uri="{28A0092B-C50C-407E-A947-70E740481C1C}">
                  <a14:useLocalDpi xmlns:a14="http://schemas.microsoft.com/office/drawing/2010/main" val="0"/>
                </a:ext>
              </a:extLst>
            </a:blip>
            <a:srcRect l="23423" t="6521" r="21844" b="7518"/>
            <a:stretch/>
          </p:blipFill>
          <p:spPr>
            <a:xfrm>
              <a:off x="3695700" y="674169"/>
              <a:ext cx="4400550" cy="4146672"/>
            </a:xfrm>
            <a:prstGeom prst="rect">
              <a:avLst/>
            </a:prstGeom>
          </p:spPr>
        </p:pic>
        <p:pic>
          <p:nvPicPr>
            <p:cNvPr id="8" name="Picture 7">
              <a:extLst>
                <a:ext uri="{FF2B5EF4-FFF2-40B4-BE49-F238E27FC236}">
                  <a16:creationId xmlns:a16="http://schemas.microsoft.com/office/drawing/2014/main" id="{2411B879-7F7D-40A0-B2D0-CB81C19362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7635" y="1901769"/>
              <a:ext cx="1639840" cy="1639840"/>
            </a:xfrm>
            <a:prstGeom prst="rect">
              <a:avLst/>
            </a:prstGeom>
          </p:spPr>
        </p:pic>
      </p:grpSp>
      <p:sp>
        <p:nvSpPr>
          <p:cNvPr id="7" name="Rectangle 6">
            <a:extLst>
              <a:ext uri="{FF2B5EF4-FFF2-40B4-BE49-F238E27FC236}">
                <a16:creationId xmlns:a16="http://schemas.microsoft.com/office/drawing/2014/main" id="{4A3C6DB0-71AF-4A70-9407-261D18A2028A}"/>
              </a:ext>
            </a:extLst>
          </p:cNvPr>
          <p:cNvSpPr/>
          <p:nvPr/>
        </p:nvSpPr>
        <p:spPr>
          <a:xfrm>
            <a:off x="1387814" y="4617262"/>
            <a:ext cx="9016322" cy="1231106"/>
          </a:xfrm>
          <a:prstGeom prst="rect">
            <a:avLst/>
          </a:prstGeom>
        </p:spPr>
        <p:txBody>
          <a:bodyPr wrap="square">
            <a:spAutoFit/>
          </a:bodyPr>
          <a:lstStyle/>
          <a:p>
            <a:pPr lvl="0" algn="ctr">
              <a:spcAft>
                <a:spcPts val="1200"/>
              </a:spcAft>
              <a:defRPr/>
            </a:pPr>
            <a:r>
              <a:rPr lang="en-US" sz="3200" b="1" kern="0" dirty="0">
                <a:solidFill>
                  <a:schemeClr val="accent1">
                    <a:lumMod val="75000"/>
                  </a:schemeClr>
                </a:solidFill>
              </a:rPr>
              <a:t>ASEAN SDG Indicators</a:t>
            </a:r>
          </a:p>
          <a:p>
            <a:pPr lvl="0" algn="ctr">
              <a:spcAft>
                <a:spcPts val="1200"/>
              </a:spcAft>
              <a:defRPr/>
            </a:pPr>
            <a:r>
              <a:rPr lang="en-US" sz="3200" b="1" kern="0" dirty="0">
                <a:solidFill>
                  <a:schemeClr val="accent1">
                    <a:lumMod val="75000"/>
                  </a:schemeClr>
                </a:solidFill>
              </a:rPr>
              <a:t>~ Key Findings ~ </a:t>
            </a:r>
            <a:endParaRPr lang="en-US" sz="3200" kern="0" dirty="0">
              <a:solidFill>
                <a:schemeClr val="accent1">
                  <a:lumMod val="75000"/>
                </a:schemeClr>
              </a:solidFill>
            </a:endParaRPr>
          </a:p>
        </p:txBody>
      </p:sp>
    </p:spTree>
    <p:extLst>
      <p:ext uri="{BB962C8B-B14F-4D97-AF65-F5344CB8AC3E}">
        <p14:creationId xmlns:p14="http://schemas.microsoft.com/office/powerpoint/2010/main" val="2717042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85652" y="288000"/>
            <a:ext cx="7546720" cy="535531"/>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rPr>
              <a:t>End poverty in all its forms everywhere</a:t>
            </a:r>
          </a:p>
        </p:txBody>
      </p:sp>
      <p:sp>
        <p:nvSpPr>
          <p:cNvPr id="7" name="object 2">
            <a:extLst>
              <a:ext uri="{FF2B5EF4-FFF2-40B4-BE49-F238E27FC236}">
                <a16:creationId xmlns:a16="http://schemas.microsoft.com/office/drawing/2014/main" id="{0F116B04-B846-4BB6-B414-84512BA38232}"/>
              </a:ext>
            </a:extLst>
          </p:cNvPr>
          <p:cNvSpPr>
            <a:spLocks/>
          </p:cNvSpPr>
          <p:nvPr/>
        </p:nvSpPr>
        <p:spPr>
          <a:xfrm>
            <a:off x="179999" y="179999"/>
            <a:ext cx="936000" cy="936000"/>
          </a:xfrm>
          <a:prstGeom prst="rect">
            <a:avLst/>
          </a:prstGeom>
          <a:blipFill>
            <a:blip r:embed="rId3" cstate="print"/>
            <a:srcRect/>
            <a:stretch>
              <a:fillRect r="-584146" b="-267154"/>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sp>
        <p:nvSpPr>
          <p:cNvPr id="9" name="Content Placeholder 3">
            <a:extLst>
              <a:ext uri="{FF2B5EF4-FFF2-40B4-BE49-F238E27FC236}">
                <a16:creationId xmlns:a16="http://schemas.microsoft.com/office/drawing/2014/main" id="{080E577F-14FA-4691-A53A-9165791A8DFD}"/>
              </a:ext>
            </a:extLst>
          </p:cNvPr>
          <p:cNvSpPr txBox="1">
            <a:spLocks/>
          </p:cNvSpPr>
          <p:nvPr/>
        </p:nvSpPr>
        <p:spPr>
          <a:xfrm>
            <a:off x="210426" y="1138645"/>
            <a:ext cx="7676273" cy="51476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2400" b="1" dirty="0">
                <a:solidFill>
                  <a:schemeClr val="accent6">
                    <a:lumMod val="75000"/>
                  </a:schemeClr>
                </a:solidFill>
              </a:rPr>
              <a:t>Rural poverty generally higher than national poverty</a:t>
            </a:r>
          </a:p>
        </p:txBody>
      </p:sp>
      <p:sp>
        <p:nvSpPr>
          <p:cNvPr id="10" name="Rectangle 9">
            <a:extLst>
              <a:ext uri="{FF2B5EF4-FFF2-40B4-BE49-F238E27FC236}">
                <a16:creationId xmlns:a16="http://schemas.microsoft.com/office/drawing/2014/main" id="{F4AD01B0-2639-443D-9F40-015A4FD382A8}"/>
              </a:ext>
            </a:extLst>
          </p:cNvPr>
          <p:cNvSpPr/>
          <p:nvPr/>
        </p:nvSpPr>
        <p:spPr>
          <a:xfrm>
            <a:off x="7886699" y="1844926"/>
            <a:ext cx="4185952" cy="1754326"/>
          </a:xfrm>
          <a:prstGeom prst="rect">
            <a:avLst/>
          </a:prstGeom>
        </p:spPr>
        <p:txBody>
          <a:bodyPr wrap="square">
            <a:spAutoFit/>
          </a:bodyPr>
          <a:lstStyle/>
          <a:p>
            <a:r>
              <a:rPr lang="en-SG" dirty="0">
                <a:latin typeface="Calibri" panose="020F0502020204030204" pitchFamily="34" charset="0"/>
                <a:ea typeface="Calibri" panose="020F0502020204030204" pitchFamily="34" charset="0"/>
              </a:rPr>
              <a:t>Among AMS with national poverty lines, an average of 13.0% of total population were living below the countries’ poverty lines in 2018, while rural poverty rate was higher with 18.0% of rural people living below the poverty line</a:t>
            </a:r>
            <a:endParaRPr lang="en-GB" dirty="0"/>
          </a:p>
        </p:txBody>
      </p:sp>
      <p:sp>
        <p:nvSpPr>
          <p:cNvPr id="11" name="Rectangle 10">
            <a:extLst>
              <a:ext uri="{FF2B5EF4-FFF2-40B4-BE49-F238E27FC236}">
                <a16:creationId xmlns:a16="http://schemas.microsoft.com/office/drawing/2014/main" id="{4EA567CC-BEE0-438C-BFD0-70CB29E3D127}"/>
              </a:ext>
            </a:extLst>
          </p:cNvPr>
          <p:cNvSpPr/>
          <p:nvPr/>
        </p:nvSpPr>
        <p:spPr>
          <a:xfrm>
            <a:off x="275171" y="4821089"/>
            <a:ext cx="5256524" cy="1200329"/>
          </a:xfrm>
          <a:prstGeom prst="rect">
            <a:avLst/>
          </a:prstGeom>
        </p:spPr>
        <p:txBody>
          <a:bodyPr wrap="square">
            <a:spAutoFit/>
          </a:bodyPr>
          <a:lstStyle/>
          <a:p>
            <a:r>
              <a:rPr lang="en-SG" dirty="0">
                <a:latin typeface="Calibri" panose="020F0502020204030204" pitchFamily="34" charset="0"/>
                <a:ea typeface="Calibri" panose="020F0502020204030204" pitchFamily="34" charset="0"/>
              </a:rPr>
              <a:t>Losses in terms of lives, missing persons and directly affected persons attributed to climate-related disasters varied in the region, with some AMS more frequently affected than others</a:t>
            </a:r>
            <a:endParaRPr lang="en-GB" dirty="0"/>
          </a:p>
        </p:txBody>
      </p:sp>
      <p:sp>
        <p:nvSpPr>
          <p:cNvPr id="12" name="Content Placeholder 3">
            <a:extLst>
              <a:ext uri="{FF2B5EF4-FFF2-40B4-BE49-F238E27FC236}">
                <a16:creationId xmlns:a16="http://schemas.microsoft.com/office/drawing/2014/main" id="{1F5F164C-D331-4CF5-B6BC-329ED008A1D0}"/>
              </a:ext>
            </a:extLst>
          </p:cNvPr>
          <p:cNvSpPr txBox="1">
            <a:spLocks/>
          </p:cNvSpPr>
          <p:nvPr/>
        </p:nvSpPr>
        <p:spPr>
          <a:xfrm>
            <a:off x="271605" y="3973849"/>
            <a:ext cx="9407233" cy="830997"/>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2400" b="1" dirty="0">
                <a:solidFill>
                  <a:schemeClr val="accent6">
                    <a:lumMod val="75000"/>
                  </a:schemeClr>
                </a:solidFill>
              </a:rPr>
              <a:t>Large variations in climate-related disaster losses due to randomness of extreme natural events</a:t>
            </a:r>
          </a:p>
        </p:txBody>
      </p:sp>
      <p:grpSp>
        <p:nvGrpSpPr>
          <p:cNvPr id="20" name="Group 19">
            <a:extLst>
              <a:ext uri="{FF2B5EF4-FFF2-40B4-BE49-F238E27FC236}">
                <a16:creationId xmlns:a16="http://schemas.microsoft.com/office/drawing/2014/main" id="{DA032BAB-F2BC-40F9-BB35-B4CA33CFC83D}"/>
              </a:ext>
            </a:extLst>
          </p:cNvPr>
          <p:cNvGrpSpPr/>
          <p:nvPr/>
        </p:nvGrpSpPr>
        <p:grpSpPr>
          <a:xfrm>
            <a:off x="5787778" y="4582184"/>
            <a:ext cx="4458127" cy="1977484"/>
            <a:chOff x="5787778" y="4582184"/>
            <a:chExt cx="4458127" cy="1977484"/>
          </a:xfrm>
        </p:grpSpPr>
        <p:pic>
          <p:nvPicPr>
            <p:cNvPr id="28" name="Picture 27">
              <a:extLst>
                <a:ext uri="{FF2B5EF4-FFF2-40B4-BE49-F238E27FC236}">
                  <a16:creationId xmlns:a16="http://schemas.microsoft.com/office/drawing/2014/main" id="{31C6B2D8-F418-4950-80F1-9937E185810A}"/>
                </a:ext>
              </a:extLst>
            </p:cNvPr>
            <p:cNvPicPr>
              <a:picLocks noChangeAspect="1"/>
            </p:cNvPicPr>
            <p:nvPr/>
          </p:nvPicPr>
          <p:blipFill rotWithShape="1">
            <a:blip r:embed="rId4"/>
            <a:srcRect b="6535"/>
            <a:stretch/>
          </p:blipFill>
          <p:spPr>
            <a:xfrm>
              <a:off x="5787778" y="4734502"/>
              <a:ext cx="4458127" cy="1825166"/>
            </a:xfrm>
            <a:prstGeom prst="rect">
              <a:avLst/>
            </a:prstGeom>
          </p:spPr>
        </p:pic>
        <p:sp>
          <p:nvSpPr>
            <p:cNvPr id="18" name="Content Placeholder 3">
              <a:extLst>
                <a:ext uri="{FF2B5EF4-FFF2-40B4-BE49-F238E27FC236}">
                  <a16:creationId xmlns:a16="http://schemas.microsoft.com/office/drawing/2014/main" id="{564A7225-42FD-4521-ADDD-B4ECF8060D1D}"/>
                </a:ext>
              </a:extLst>
            </p:cNvPr>
            <p:cNvSpPr txBox="1">
              <a:spLocks/>
            </p:cNvSpPr>
            <p:nvPr/>
          </p:nvSpPr>
          <p:spPr>
            <a:xfrm>
              <a:off x="7527355" y="4582184"/>
              <a:ext cx="2650934"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GB" sz="1050" dirty="0"/>
                <a:t>Losses attributed to climate-related disasters</a:t>
              </a:r>
              <a:endParaRPr lang="en-US" sz="1050" dirty="0"/>
            </a:p>
          </p:txBody>
        </p:sp>
      </p:grpSp>
      <p:grpSp>
        <p:nvGrpSpPr>
          <p:cNvPr id="5" name="Group 4">
            <a:extLst>
              <a:ext uri="{FF2B5EF4-FFF2-40B4-BE49-F238E27FC236}">
                <a16:creationId xmlns:a16="http://schemas.microsoft.com/office/drawing/2014/main" id="{F04F90FB-5554-4C93-9CF3-0834A26AC157}"/>
              </a:ext>
            </a:extLst>
          </p:cNvPr>
          <p:cNvGrpSpPr/>
          <p:nvPr/>
        </p:nvGrpSpPr>
        <p:grpSpPr>
          <a:xfrm>
            <a:off x="45379" y="1761430"/>
            <a:ext cx="3826331" cy="1798048"/>
            <a:chOff x="14899" y="1761430"/>
            <a:chExt cx="3826331" cy="1798048"/>
          </a:xfrm>
        </p:grpSpPr>
        <p:pic>
          <p:nvPicPr>
            <p:cNvPr id="3" name="Picture 2">
              <a:extLst>
                <a:ext uri="{FF2B5EF4-FFF2-40B4-BE49-F238E27FC236}">
                  <a16:creationId xmlns:a16="http://schemas.microsoft.com/office/drawing/2014/main" id="{EE83F918-A016-47C7-B0C6-E5D9ACFA8AE3}"/>
                </a:ext>
              </a:extLst>
            </p:cNvPr>
            <p:cNvPicPr>
              <a:picLocks noChangeAspect="1"/>
            </p:cNvPicPr>
            <p:nvPr/>
          </p:nvPicPr>
          <p:blipFill rotWithShape="1">
            <a:blip r:embed="rId5">
              <a:clrChange>
                <a:clrFrom>
                  <a:srgbClr val="FFFFFF"/>
                </a:clrFrom>
                <a:clrTo>
                  <a:srgbClr val="FFFFFF">
                    <a:alpha val="0"/>
                  </a:srgbClr>
                </a:clrTo>
              </a:clrChange>
            </a:blip>
            <a:srcRect b="12592"/>
            <a:stretch/>
          </p:blipFill>
          <p:spPr>
            <a:xfrm>
              <a:off x="14899" y="1844160"/>
              <a:ext cx="3826331" cy="1715318"/>
            </a:xfrm>
            <a:prstGeom prst="rect">
              <a:avLst/>
            </a:prstGeom>
          </p:spPr>
        </p:pic>
        <p:sp>
          <p:nvSpPr>
            <p:cNvPr id="15" name="Content Placeholder 3">
              <a:extLst>
                <a:ext uri="{FF2B5EF4-FFF2-40B4-BE49-F238E27FC236}">
                  <a16:creationId xmlns:a16="http://schemas.microsoft.com/office/drawing/2014/main" id="{67635380-4F8B-4648-B6C3-C7BED573A2EB}"/>
                </a:ext>
              </a:extLst>
            </p:cNvPr>
            <p:cNvSpPr txBox="1">
              <a:spLocks/>
            </p:cNvSpPr>
            <p:nvPr/>
          </p:nvSpPr>
          <p:spPr>
            <a:xfrm>
              <a:off x="179749" y="1761430"/>
              <a:ext cx="2012218" cy="257572"/>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1050" dirty="0"/>
                <a:t>Living below national poverty line</a:t>
              </a:r>
            </a:p>
          </p:txBody>
        </p:sp>
      </p:grpSp>
      <p:grpSp>
        <p:nvGrpSpPr>
          <p:cNvPr id="14" name="Group 13">
            <a:extLst>
              <a:ext uri="{FF2B5EF4-FFF2-40B4-BE49-F238E27FC236}">
                <a16:creationId xmlns:a16="http://schemas.microsoft.com/office/drawing/2014/main" id="{8B9238C1-B1C6-460D-AED0-CC87EE8CCC9A}"/>
              </a:ext>
            </a:extLst>
          </p:cNvPr>
          <p:cNvGrpSpPr/>
          <p:nvPr/>
        </p:nvGrpSpPr>
        <p:grpSpPr>
          <a:xfrm>
            <a:off x="3726180" y="1761430"/>
            <a:ext cx="4032859" cy="2051369"/>
            <a:chOff x="3695700" y="1761430"/>
            <a:chExt cx="4032859" cy="2051369"/>
          </a:xfrm>
        </p:grpSpPr>
        <p:pic>
          <p:nvPicPr>
            <p:cNvPr id="4" name="Picture 3">
              <a:extLst>
                <a:ext uri="{FF2B5EF4-FFF2-40B4-BE49-F238E27FC236}">
                  <a16:creationId xmlns:a16="http://schemas.microsoft.com/office/drawing/2014/main" id="{DEC80748-319D-4D2A-8F88-2C893330246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95700" y="1814454"/>
              <a:ext cx="4032859" cy="1998345"/>
            </a:xfrm>
            <a:prstGeom prst="rect">
              <a:avLst/>
            </a:prstGeom>
          </p:spPr>
        </p:pic>
        <p:sp>
          <p:nvSpPr>
            <p:cNvPr id="17" name="Content Placeholder 3">
              <a:extLst>
                <a:ext uri="{FF2B5EF4-FFF2-40B4-BE49-F238E27FC236}">
                  <a16:creationId xmlns:a16="http://schemas.microsoft.com/office/drawing/2014/main" id="{8BB40472-A20B-448C-853D-C4D8D01A34DD}"/>
                </a:ext>
              </a:extLst>
            </p:cNvPr>
            <p:cNvSpPr txBox="1">
              <a:spLocks/>
            </p:cNvSpPr>
            <p:nvPr/>
          </p:nvSpPr>
          <p:spPr>
            <a:xfrm>
              <a:off x="3911617" y="1761430"/>
              <a:ext cx="2012218" cy="257572"/>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1050" dirty="0"/>
                <a:t>Living below rural poverty line</a:t>
              </a:r>
            </a:p>
          </p:txBody>
        </p:sp>
      </p:grpSp>
    </p:spTree>
    <p:extLst>
      <p:ext uri="{BB962C8B-B14F-4D97-AF65-F5344CB8AC3E}">
        <p14:creationId xmlns:p14="http://schemas.microsoft.com/office/powerpoint/2010/main" val="388346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69398" y="180000"/>
            <a:ext cx="10928494" cy="978729"/>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End hunger, achieve food security and improved nutrition and promote sustainable agriculture</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sp>
        <p:nvSpPr>
          <p:cNvPr id="22" name="Content Placeholder 3">
            <a:extLst>
              <a:ext uri="{FF2B5EF4-FFF2-40B4-BE49-F238E27FC236}">
                <a16:creationId xmlns:a16="http://schemas.microsoft.com/office/drawing/2014/main" id="{B799C254-117A-4BE4-9FC5-38ACF3CB1E0C}"/>
              </a:ext>
            </a:extLst>
          </p:cNvPr>
          <p:cNvSpPr txBox="1">
            <a:spLocks/>
          </p:cNvSpPr>
          <p:nvPr/>
        </p:nvSpPr>
        <p:spPr>
          <a:xfrm>
            <a:off x="694355" y="1640149"/>
            <a:ext cx="5099140" cy="9000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400" b="1" dirty="0">
                <a:solidFill>
                  <a:schemeClr val="accent6">
                    <a:lumMod val="75000"/>
                  </a:schemeClr>
                </a:solidFill>
              </a:rPr>
              <a:t>Prevalence of stunting and wasting varied across AMS</a:t>
            </a:r>
            <a:endParaRPr lang="en-US" sz="3600" b="1" dirty="0">
              <a:solidFill>
                <a:schemeClr val="accent6">
                  <a:lumMod val="75000"/>
                </a:schemeClr>
              </a:solidFill>
            </a:endParaRPr>
          </a:p>
        </p:txBody>
      </p:sp>
      <p:sp>
        <p:nvSpPr>
          <p:cNvPr id="24" name="Content Placeholder 3">
            <a:extLst>
              <a:ext uri="{FF2B5EF4-FFF2-40B4-BE49-F238E27FC236}">
                <a16:creationId xmlns:a16="http://schemas.microsoft.com/office/drawing/2014/main" id="{94071146-5D90-4030-94DB-99F2EBF85D28}"/>
              </a:ext>
            </a:extLst>
          </p:cNvPr>
          <p:cNvSpPr txBox="1">
            <a:spLocks/>
          </p:cNvSpPr>
          <p:nvPr/>
        </p:nvSpPr>
        <p:spPr>
          <a:xfrm>
            <a:off x="694355" y="2809345"/>
            <a:ext cx="4694665" cy="147732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SG" sz="1800" dirty="0"/>
              <a:t>Prevalence of stunting and wasting varied across AMS, with an average of 27.0% of children under 5 years of age experiencing stunting, and an average of 8.6% of children experiencing wasting in ASEAN in 2016</a:t>
            </a:r>
          </a:p>
        </p:txBody>
      </p:sp>
      <p:pic>
        <p:nvPicPr>
          <p:cNvPr id="27" name="Picture 26">
            <a:extLst>
              <a:ext uri="{FF2B5EF4-FFF2-40B4-BE49-F238E27FC236}">
                <a16:creationId xmlns:a16="http://schemas.microsoft.com/office/drawing/2014/main" id="{8D8988AC-A167-42F7-8496-92E3665F48D3}"/>
              </a:ext>
            </a:extLst>
          </p:cNvPr>
          <p:cNvPicPr preferRelativeResize="0">
            <a:picLocks/>
          </p:cNvPicPr>
          <p:nvPr/>
        </p:nvPicPr>
        <p:blipFill>
          <a:blip r:embed="rId3"/>
          <a:stretch>
            <a:fillRect/>
          </a:stretch>
        </p:blipFill>
        <p:spPr>
          <a:xfrm>
            <a:off x="194108" y="195240"/>
            <a:ext cx="900000" cy="900000"/>
          </a:xfrm>
          <a:prstGeom prst="rect">
            <a:avLst/>
          </a:prstGeom>
        </p:spPr>
      </p:pic>
      <p:sp>
        <p:nvSpPr>
          <p:cNvPr id="31" name="Content Placeholder 3">
            <a:extLst>
              <a:ext uri="{FF2B5EF4-FFF2-40B4-BE49-F238E27FC236}">
                <a16:creationId xmlns:a16="http://schemas.microsoft.com/office/drawing/2014/main" id="{0985AE03-0B3F-434D-9F7A-04AFA55A3362}"/>
              </a:ext>
            </a:extLst>
          </p:cNvPr>
          <p:cNvSpPr txBox="1">
            <a:spLocks/>
          </p:cNvSpPr>
          <p:nvPr/>
        </p:nvSpPr>
        <p:spPr>
          <a:xfrm>
            <a:off x="5580466" y="1442549"/>
            <a:ext cx="4948250" cy="41549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ts val="0"/>
              </a:spcBef>
              <a:buNone/>
            </a:pPr>
            <a:r>
              <a:rPr lang="en-US" sz="1050" dirty="0"/>
              <a:t>Stunting among children under 5 years of age</a:t>
            </a:r>
          </a:p>
          <a:p>
            <a:pPr marL="0" indent="0" algn="r">
              <a:spcBef>
                <a:spcPts val="0"/>
              </a:spcBef>
              <a:buNone/>
            </a:pPr>
            <a:r>
              <a:rPr lang="en-US" sz="1050" dirty="0"/>
              <a:t>(height-for-age &lt; -2 standard deviation from median of WHO Child Growth Standards)</a:t>
            </a:r>
          </a:p>
        </p:txBody>
      </p:sp>
      <p:pic>
        <p:nvPicPr>
          <p:cNvPr id="3" name="Picture 2">
            <a:extLst>
              <a:ext uri="{FF2B5EF4-FFF2-40B4-BE49-F238E27FC236}">
                <a16:creationId xmlns:a16="http://schemas.microsoft.com/office/drawing/2014/main" id="{A263F9BF-A4E0-43EB-8EE6-69DD1E0F3F25}"/>
              </a:ext>
            </a:extLst>
          </p:cNvPr>
          <p:cNvPicPr>
            <a:picLocks noChangeAspect="1"/>
          </p:cNvPicPr>
          <p:nvPr/>
        </p:nvPicPr>
        <p:blipFill rotWithShape="1">
          <a:blip r:embed="rId4"/>
          <a:srcRect b="10862"/>
          <a:stretch/>
        </p:blipFill>
        <p:spPr>
          <a:xfrm>
            <a:off x="5806299" y="1858047"/>
            <a:ext cx="4722417" cy="1907214"/>
          </a:xfrm>
          <a:prstGeom prst="rect">
            <a:avLst/>
          </a:prstGeom>
        </p:spPr>
      </p:pic>
      <p:sp>
        <p:nvSpPr>
          <p:cNvPr id="34" name="Content Placeholder 3">
            <a:extLst>
              <a:ext uri="{FF2B5EF4-FFF2-40B4-BE49-F238E27FC236}">
                <a16:creationId xmlns:a16="http://schemas.microsoft.com/office/drawing/2014/main" id="{1E509ED7-FB4D-499A-AABF-3FA08BF29988}"/>
              </a:ext>
            </a:extLst>
          </p:cNvPr>
          <p:cNvSpPr txBox="1">
            <a:spLocks/>
          </p:cNvSpPr>
          <p:nvPr/>
        </p:nvSpPr>
        <p:spPr>
          <a:xfrm>
            <a:off x="5450921" y="4043220"/>
            <a:ext cx="5077795" cy="41549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Bef>
                <a:spcPts val="0"/>
              </a:spcBef>
              <a:buNone/>
            </a:pPr>
            <a:r>
              <a:rPr lang="en-US" sz="1050" dirty="0"/>
              <a:t>Malnutrition – wasting among children under 5 years of age</a:t>
            </a:r>
          </a:p>
          <a:p>
            <a:pPr marL="0" indent="0" algn="r">
              <a:spcBef>
                <a:spcPts val="0"/>
              </a:spcBef>
              <a:buNone/>
            </a:pPr>
            <a:r>
              <a:rPr lang="en-US" sz="1050" dirty="0"/>
              <a:t>(weight-for-height &lt; -2 standard deviation from median of WHO Child Growth Standards</a:t>
            </a:r>
          </a:p>
        </p:txBody>
      </p:sp>
      <p:pic>
        <p:nvPicPr>
          <p:cNvPr id="4" name="Picture 3">
            <a:extLst>
              <a:ext uri="{FF2B5EF4-FFF2-40B4-BE49-F238E27FC236}">
                <a16:creationId xmlns:a16="http://schemas.microsoft.com/office/drawing/2014/main" id="{53AD389E-C381-4470-872C-EE889BD1FE8D}"/>
              </a:ext>
            </a:extLst>
          </p:cNvPr>
          <p:cNvPicPr>
            <a:picLocks noChangeAspect="1"/>
          </p:cNvPicPr>
          <p:nvPr/>
        </p:nvPicPr>
        <p:blipFill rotWithShape="1">
          <a:blip r:embed="rId5">
            <a:clrChange>
              <a:clrFrom>
                <a:srgbClr val="FFFFFF"/>
              </a:clrFrom>
              <a:clrTo>
                <a:srgbClr val="FFFFFF">
                  <a:alpha val="0"/>
                </a:srgbClr>
              </a:clrTo>
            </a:clrChange>
          </a:blip>
          <a:srcRect b="11703"/>
          <a:stretch/>
        </p:blipFill>
        <p:spPr>
          <a:xfrm>
            <a:off x="5834050" y="4447973"/>
            <a:ext cx="4694666" cy="1889217"/>
          </a:xfrm>
          <a:prstGeom prst="rect">
            <a:avLst/>
          </a:prstGeom>
        </p:spPr>
      </p:pic>
    </p:spTree>
    <p:extLst>
      <p:ext uri="{BB962C8B-B14F-4D97-AF65-F5344CB8AC3E}">
        <p14:creationId xmlns:p14="http://schemas.microsoft.com/office/powerpoint/2010/main" val="1828109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2EED0C-6441-450B-A8C3-C69BA03A347C}"/>
              </a:ext>
            </a:extLst>
          </p:cNvPr>
          <p:cNvSpPr txBox="1">
            <a:spLocks/>
          </p:cNvSpPr>
          <p:nvPr/>
        </p:nvSpPr>
        <p:spPr>
          <a:xfrm>
            <a:off x="1098429" y="288000"/>
            <a:ext cx="9798172" cy="540000"/>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healthy lives and well-being for all at all ages</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pic>
        <p:nvPicPr>
          <p:cNvPr id="4" name="Picture 3">
            <a:extLst>
              <a:ext uri="{FF2B5EF4-FFF2-40B4-BE49-F238E27FC236}">
                <a16:creationId xmlns:a16="http://schemas.microsoft.com/office/drawing/2014/main" id="{2FEB5E31-06F5-438E-A5D6-A85FDE4F8AD4}"/>
              </a:ext>
            </a:extLst>
          </p:cNvPr>
          <p:cNvPicPr preferRelativeResize="0">
            <a:picLocks/>
          </p:cNvPicPr>
          <p:nvPr/>
        </p:nvPicPr>
        <p:blipFill>
          <a:blip r:embed="rId3"/>
          <a:stretch>
            <a:fillRect/>
          </a:stretch>
        </p:blipFill>
        <p:spPr>
          <a:xfrm>
            <a:off x="180000" y="179999"/>
            <a:ext cx="936000" cy="936000"/>
          </a:xfrm>
          <a:prstGeom prst="rect">
            <a:avLst/>
          </a:prstGeom>
        </p:spPr>
      </p:pic>
      <p:sp>
        <p:nvSpPr>
          <p:cNvPr id="8" name="Content Placeholder 3">
            <a:extLst>
              <a:ext uri="{FF2B5EF4-FFF2-40B4-BE49-F238E27FC236}">
                <a16:creationId xmlns:a16="http://schemas.microsoft.com/office/drawing/2014/main" id="{71DDAFC5-D7DC-4C4D-9189-B02392BE3D7D}"/>
              </a:ext>
            </a:extLst>
          </p:cNvPr>
          <p:cNvSpPr txBox="1">
            <a:spLocks/>
          </p:cNvSpPr>
          <p:nvPr/>
        </p:nvSpPr>
        <p:spPr>
          <a:xfrm>
            <a:off x="468212" y="1283538"/>
            <a:ext cx="10202447" cy="93600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2400" b="1" dirty="0">
                <a:solidFill>
                  <a:schemeClr val="accent6">
                    <a:lumMod val="75000"/>
                  </a:schemeClr>
                </a:solidFill>
              </a:rPr>
              <a:t>Maternal mortality, neonatal mortality and under-5 mortality rates were relatively high in some AMS</a:t>
            </a:r>
            <a:endParaRPr lang="en-US" sz="2400" dirty="0">
              <a:solidFill>
                <a:schemeClr val="accent6">
                  <a:lumMod val="75000"/>
                </a:schemeClr>
              </a:solidFill>
            </a:endParaRPr>
          </a:p>
        </p:txBody>
      </p:sp>
      <p:sp>
        <p:nvSpPr>
          <p:cNvPr id="10" name="Rectangle 9">
            <a:extLst>
              <a:ext uri="{FF2B5EF4-FFF2-40B4-BE49-F238E27FC236}">
                <a16:creationId xmlns:a16="http://schemas.microsoft.com/office/drawing/2014/main" id="{76A6F937-7B52-48F3-916D-C95F59D05BE8}"/>
              </a:ext>
            </a:extLst>
          </p:cNvPr>
          <p:cNvSpPr/>
          <p:nvPr/>
        </p:nvSpPr>
        <p:spPr>
          <a:xfrm>
            <a:off x="468213" y="2402823"/>
            <a:ext cx="9729335" cy="968278"/>
          </a:xfrm>
          <a:prstGeom prst="rect">
            <a:avLst/>
          </a:prstGeom>
        </p:spPr>
        <p:txBody>
          <a:bodyPr wrap="square">
            <a:spAutoFit/>
          </a:bodyPr>
          <a:lstStyle/>
          <a:p>
            <a:pPr>
              <a:lnSpc>
                <a:spcPct val="107000"/>
              </a:lnSpc>
              <a:spcAft>
                <a:spcPts val="800"/>
              </a:spcAft>
            </a:pPr>
            <a:r>
              <a:rPr lang="en-SG" dirty="0">
                <a:latin typeface="Calibri" panose="020F0502020204030204" pitchFamily="34" charset="0"/>
                <a:ea typeface="Calibri" panose="020F0502020204030204" pitchFamily="34" charset="0"/>
                <a:cs typeface="Calibri" panose="020F0502020204030204" pitchFamily="34" charset="0"/>
              </a:rPr>
              <a:t>There were 235 maternal deaths per 100,000 live births in 2016, while n</a:t>
            </a:r>
            <a:r>
              <a:rPr lang="en-SG" dirty="0">
                <a:latin typeface="Calibri" panose="020F0502020204030204" pitchFamily="34" charset="0"/>
                <a:ea typeface="Calibri" panose="020F0502020204030204" pitchFamily="34" charset="0"/>
              </a:rPr>
              <a:t>eonatal mortality rate averaged about 15 neonatal deaths per 1,000 live births in 2018, and the </a:t>
            </a:r>
            <a:r>
              <a:rPr lang="en-US" dirty="0">
                <a:latin typeface="Calibri" panose="020F0502020204030204" pitchFamily="34" charset="0"/>
                <a:ea typeface="Calibri" panose="020F0502020204030204" pitchFamily="34" charset="0"/>
              </a:rPr>
              <a:t>under-five mortality rate averaged about 30 out of 1,000 children born alive</a:t>
            </a:r>
            <a:endParaRPr lang="en-SG" dirty="0">
              <a:latin typeface="Calibri" panose="020F0502020204030204" pitchFamily="34" charset="0"/>
              <a:ea typeface="Calibri" panose="020F0502020204030204" pitchFamily="34" charset="0"/>
              <a:cs typeface="Times New Roman" panose="02020603050405020304" pitchFamily="18" charset="0"/>
            </a:endParaRPr>
          </a:p>
        </p:txBody>
      </p:sp>
      <p:sp>
        <p:nvSpPr>
          <p:cNvPr id="17" name="Content Placeholder 3">
            <a:extLst>
              <a:ext uri="{FF2B5EF4-FFF2-40B4-BE49-F238E27FC236}">
                <a16:creationId xmlns:a16="http://schemas.microsoft.com/office/drawing/2014/main" id="{BABFED71-07B1-47E6-9026-296D0F941849}"/>
              </a:ext>
            </a:extLst>
          </p:cNvPr>
          <p:cNvSpPr txBox="1">
            <a:spLocks/>
          </p:cNvSpPr>
          <p:nvPr/>
        </p:nvSpPr>
        <p:spPr>
          <a:xfrm>
            <a:off x="2122797" y="3812603"/>
            <a:ext cx="1859893"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Maternal mortality ratio</a:t>
            </a:r>
          </a:p>
        </p:txBody>
      </p:sp>
      <p:pic>
        <p:nvPicPr>
          <p:cNvPr id="3" name="Picture 2">
            <a:extLst>
              <a:ext uri="{FF2B5EF4-FFF2-40B4-BE49-F238E27FC236}">
                <a16:creationId xmlns:a16="http://schemas.microsoft.com/office/drawing/2014/main" id="{221FAC07-0277-4AEE-9233-13351F6BFBAE}"/>
              </a:ext>
            </a:extLst>
          </p:cNvPr>
          <p:cNvPicPr>
            <a:picLocks noChangeAspect="1"/>
          </p:cNvPicPr>
          <p:nvPr/>
        </p:nvPicPr>
        <p:blipFill rotWithShape="1">
          <a:blip r:embed="rId4"/>
          <a:srcRect b="10901"/>
          <a:stretch/>
        </p:blipFill>
        <p:spPr>
          <a:xfrm>
            <a:off x="468213" y="4020223"/>
            <a:ext cx="3514477" cy="1540213"/>
          </a:xfrm>
          <a:prstGeom prst="rect">
            <a:avLst/>
          </a:prstGeom>
        </p:spPr>
      </p:pic>
      <p:sp>
        <p:nvSpPr>
          <p:cNvPr id="19" name="Content Placeholder 3">
            <a:extLst>
              <a:ext uri="{FF2B5EF4-FFF2-40B4-BE49-F238E27FC236}">
                <a16:creationId xmlns:a16="http://schemas.microsoft.com/office/drawing/2014/main" id="{77EA278C-D0D7-46E0-878E-0ED8B43FDAAB}"/>
              </a:ext>
            </a:extLst>
          </p:cNvPr>
          <p:cNvSpPr txBox="1">
            <a:spLocks/>
          </p:cNvSpPr>
          <p:nvPr/>
        </p:nvSpPr>
        <p:spPr>
          <a:xfrm>
            <a:off x="6147597" y="4020223"/>
            <a:ext cx="1696972"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Neonatal mortality rate</a:t>
            </a:r>
          </a:p>
        </p:txBody>
      </p:sp>
      <p:pic>
        <p:nvPicPr>
          <p:cNvPr id="21" name="Picture 20">
            <a:extLst>
              <a:ext uri="{FF2B5EF4-FFF2-40B4-BE49-F238E27FC236}">
                <a16:creationId xmlns:a16="http://schemas.microsoft.com/office/drawing/2014/main" id="{5CFCE2BF-6E1F-40CC-A64B-88DFA8FFC941}"/>
              </a:ext>
            </a:extLst>
          </p:cNvPr>
          <p:cNvPicPr>
            <a:picLocks noChangeAspect="1"/>
          </p:cNvPicPr>
          <p:nvPr/>
        </p:nvPicPr>
        <p:blipFill rotWithShape="1">
          <a:blip r:embed="rId5"/>
          <a:srcRect b="9687"/>
          <a:stretch/>
        </p:blipFill>
        <p:spPr>
          <a:xfrm>
            <a:off x="4304223" y="4020223"/>
            <a:ext cx="3686748" cy="1571808"/>
          </a:xfrm>
          <a:prstGeom prst="rect">
            <a:avLst/>
          </a:prstGeom>
        </p:spPr>
      </p:pic>
      <p:sp>
        <p:nvSpPr>
          <p:cNvPr id="12" name="Content Placeholder 3">
            <a:extLst>
              <a:ext uri="{FF2B5EF4-FFF2-40B4-BE49-F238E27FC236}">
                <a16:creationId xmlns:a16="http://schemas.microsoft.com/office/drawing/2014/main" id="{B26B743B-9189-4BD6-819F-13A675F7526F}"/>
              </a:ext>
            </a:extLst>
          </p:cNvPr>
          <p:cNvSpPr txBox="1">
            <a:spLocks/>
          </p:cNvSpPr>
          <p:nvPr/>
        </p:nvSpPr>
        <p:spPr>
          <a:xfrm>
            <a:off x="9966960" y="4020223"/>
            <a:ext cx="1696972"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Under-five mortality rate</a:t>
            </a:r>
          </a:p>
        </p:txBody>
      </p:sp>
      <p:pic>
        <p:nvPicPr>
          <p:cNvPr id="5" name="Picture 4">
            <a:extLst>
              <a:ext uri="{FF2B5EF4-FFF2-40B4-BE49-F238E27FC236}">
                <a16:creationId xmlns:a16="http://schemas.microsoft.com/office/drawing/2014/main" id="{3E67B94E-189D-4884-BEDF-2B387E5B6DFB}"/>
              </a:ext>
            </a:extLst>
          </p:cNvPr>
          <p:cNvPicPr>
            <a:picLocks noChangeAspect="1"/>
          </p:cNvPicPr>
          <p:nvPr/>
        </p:nvPicPr>
        <p:blipFill rotWithShape="1">
          <a:blip r:embed="rId6"/>
          <a:srcRect t="1" b="9743"/>
          <a:stretch/>
        </p:blipFill>
        <p:spPr>
          <a:xfrm>
            <a:off x="8159515" y="4020223"/>
            <a:ext cx="3564272" cy="1592572"/>
          </a:xfrm>
          <a:prstGeom prst="rect">
            <a:avLst/>
          </a:prstGeom>
        </p:spPr>
      </p:pic>
      <p:sp>
        <p:nvSpPr>
          <p:cNvPr id="16" name="Content Placeholder 3">
            <a:extLst>
              <a:ext uri="{FF2B5EF4-FFF2-40B4-BE49-F238E27FC236}">
                <a16:creationId xmlns:a16="http://schemas.microsoft.com/office/drawing/2014/main" id="{DC81E8A6-6912-4914-9875-D6B1428CE840}"/>
              </a:ext>
            </a:extLst>
          </p:cNvPr>
          <p:cNvSpPr txBox="1">
            <a:spLocks/>
          </p:cNvSpPr>
          <p:nvPr/>
        </p:nvSpPr>
        <p:spPr>
          <a:xfrm>
            <a:off x="6147597" y="3812603"/>
            <a:ext cx="1696972"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Neonatal mortality rate</a:t>
            </a:r>
          </a:p>
        </p:txBody>
      </p:sp>
      <p:sp>
        <p:nvSpPr>
          <p:cNvPr id="18" name="Content Placeholder 3">
            <a:extLst>
              <a:ext uri="{FF2B5EF4-FFF2-40B4-BE49-F238E27FC236}">
                <a16:creationId xmlns:a16="http://schemas.microsoft.com/office/drawing/2014/main" id="{9264B2B1-9DAC-4EFE-8C57-13D9084E5786}"/>
              </a:ext>
            </a:extLst>
          </p:cNvPr>
          <p:cNvSpPr txBox="1">
            <a:spLocks/>
          </p:cNvSpPr>
          <p:nvPr/>
        </p:nvSpPr>
        <p:spPr>
          <a:xfrm>
            <a:off x="9966960" y="3812603"/>
            <a:ext cx="1696972"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Under-five mortality rate</a:t>
            </a:r>
          </a:p>
        </p:txBody>
      </p:sp>
    </p:spTree>
    <p:extLst>
      <p:ext uri="{BB962C8B-B14F-4D97-AF65-F5344CB8AC3E}">
        <p14:creationId xmlns:p14="http://schemas.microsoft.com/office/powerpoint/2010/main" val="1841756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EB5E31-06F5-438E-A5D6-A85FDE4F8AD4}"/>
              </a:ext>
            </a:extLst>
          </p:cNvPr>
          <p:cNvPicPr preferRelativeResize="0">
            <a:picLocks/>
          </p:cNvPicPr>
          <p:nvPr/>
        </p:nvPicPr>
        <p:blipFill>
          <a:blip r:embed="rId3"/>
          <a:stretch>
            <a:fillRect/>
          </a:stretch>
        </p:blipFill>
        <p:spPr>
          <a:xfrm>
            <a:off x="180000" y="179999"/>
            <a:ext cx="936000" cy="936000"/>
          </a:xfrm>
          <a:prstGeom prst="rect">
            <a:avLst/>
          </a:prstGeom>
        </p:spPr>
      </p:pic>
      <p:sp>
        <p:nvSpPr>
          <p:cNvPr id="12" name="Content Placeholder 3">
            <a:extLst>
              <a:ext uri="{FF2B5EF4-FFF2-40B4-BE49-F238E27FC236}">
                <a16:creationId xmlns:a16="http://schemas.microsoft.com/office/drawing/2014/main" id="{D5B66FE9-7437-4303-BD8E-244615F9AA11}"/>
              </a:ext>
            </a:extLst>
          </p:cNvPr>
          <p:cNvSpPr txBox="1">
            <a:spLocks/>
          </p:cNvSpPr>
          <p:nvPr/>
        </p:nvSpPr>
        <p:spPr>
          <a:xfrm>
            <a:off x="768333" y="1752406"/>
            <a:ext cx="4672046" cy="46166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2400" b="1" dirty="0">
                <a:solidFill>
                  <a:schemeClr val="accent6">
                    <a:lumMod val="75000"/>
                  </a:schemeClr>
                </a:solidFill>
              </a:rPr>
              <a:t>Low malaria incidence rate</a:t>
            </a:r>
            <a:endParaRPr lang="en-US" sz="1800" dirty="0">
              <a:solidFill>
                <a:schemeClr val="accent6">
                  <a:lumMod val="75000"/>
                </a:schemeClr>
              </a:solidFill>
            </a:endParaRPr>
          </a:p>
        </p:txBody>
      </p:sp>
      <p:sp>
        <p:nvSpPr>
          <p:cNvPr id="13" name="Content Placeholder 3">
            <a:extLst>
              <a:ext uri="{FF2B5EF4-FFF2-40B4-BE49-F238E27FC236}">
                <a16:creationId xmlns:a16="http://schemas.microsoft.com/office/drawing/2014/main" id="{E8E74212-8F5B-4097-B49C-097EC518015A}"/>
              </a:ext>
            </a:extLst>
          </p:cNvPr>
          <p:cNvSpPr txBox="1">
            <a:spLocks/>
          </p:cNvSpPr>
          <p:nvPr/>
        </p:nvSpPr>
        <p:spPr>
          <a:xfrm>
            <a:off x="768333" y="2194213"/>
            <a:ext cx="4721192" cy="92333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SG" sz="1800" dirty="0"/>
              <a:t>Incidence of malaria was generally low in the region, at about 0.5 per 1,000 population on average during 2016-2018</a:t>
            </a:r>
          </a:p>
        </p:txBody>
      </p:sp>
      <p:sp>
        <p:nvSpPr>
          <p:cNvPr id="14" name="Content Placeholder 3">
            <a:extLst>
              <a:ext uri="{FF2B5EF4-FFF2-40B4-BE49-F238E27FC236}">
                <a16:creationId xmlns:a16="http://schemas.microsoft.com/office/drawing/2014/main" id="{F2C303D0-68C3-4C44-B71A-32D9F8F27060}"/>
              </a:ext>
            </a:extLst>
          </p:cNvPr>
          <p:cNvSpPr txBox="1">
            <a:spLocks/>
          </p:cNvSpPr>
          <p:nvPr/>
        </p:nvSpPr>
        <p:spPr>
          <a:xfrm>
            <a:off x="768333" y="4638767"/>
            <a:ext cx="4278730" cy="92333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r>
              <a:rPr lang="en-SG" sz="1800" dirty="0"/>
              <a:t>Incidence rate of tuberculosis in the region averaged 236 cases per 100,000 population in 2018</a:t>
            </a:r>
          </a:p>
        </p:txBody>
      </p:sp>
      <p:sp>
        <p:nvSpPr>
          <p:cNvPr id="15" name="Content Placeholder 3">
            <a:extLst>
              <a:ext uri="{FF2B5EF4-FFF2-40B4-BE49-F238E27FC236}">
                <a16:creationId xmlns:a16="http://schemas.microsoft.com/office/drawing/2014/main" id="{0B48AAAD-EF72-4BD9-BAA5-40C2B114FB02}"/>
              </a:ext>
            </a:extLst>
          </p:cNvPr>
          <p:cNvSpPr txBox="1">
            <a:spLocks/>
          </p:cNvSpPr>
          <p:nvPr/>
        </p:nvSpPr>
        <p:spPr>
          <a:xfrm>
            <a:off x="9278565" y="1721700"/>
            <a:ext cx="1167456"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Malaria incidence </a:t>
            </a:r>
          </a:p>
        </p:txBody>
      </p:sp>
      <p:pic>
        <p:nvPicPr>
          <p:cNvPr id="3" name="Picture 2">
            <a:extLst>
              <a:ext uri="{FF2B5EF4-FFF2-40B4-BE49-F238E27FC236}">
                <a16:creationId xmlns:a16="http://schemas.microsoft.com/office/drawing/2014/main" id="{FA94C65D-3904-4D7D-ABFA-B34C6DF851B7}"/>
              </a:ext>
            </a:extLst>
          </p:cNvPr>
          <p:cNvPicPr>
            <a:picLocks noChangeAspect="1"/>
          </p:cNvPicPr>
          <p:nvPr/>
        </p:nvPicPr>
        <p:blipFill rotWithShape="1">
          <a:blip r:embed="rId4"/>
          <a:srcRect b="10143"/>
          <a:stretch/>
        </p:blipFill>
        <p:spPr>
          <a:xfrm>
            <a:off x="6117273" y="1943631"/>
            <a:ext cx="4328748" cy="1930633"/>
          </a:xfrm>
          <a:prstGeom prst="rect">
            <a:avLst/>
          </a:prstGeom>
        </p:spPr>
      </p:pic>
      <p:sp>
        <p:nvSpPr>
          <p:cNvPr id="11" name="Content Placeholder 3">
            <a:extLst>
              <a:ext uri="{FF2B5EF4-FFF2-40B4-BE49-F238E27FC236}">
                <a16:creationId xmlns:a16="http://schemas.microsoft.com/office/drawing/2014/main" id="{A04FDFA8-769D-4DBC-B94A-FDB34EEBEB66}"/>
              </a:ext>
            </a:extLst>
          </p:cNvPr>
          <p:cNvSpPr txBox="1">
            <a:spLocks/>
          </p:cNvSpPr>
          <p:nvPr/>
        </p:nvSpPr>
        <p:spPr>
          <a:xfrm>
            <a:off x="8803703" y="4002944"/>
            <a:ext cx="1642318" cy="25391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spcAft>
                <a:spcPts val="600"/>
              </a:spcAft>
              <a:buNone/>
            </a:pPr>
            <a:r>
              <a:rPr lang="en-US" sz="1050" dirty="0"/>
              <a:t>Tuberculosis incidence</a:t>
            </a:r>
          </a:p>
        </p:txBody>
      </p:sp>
      <p:pic>
        <p:nvPicPr>
          <p:cNvPr id="16" name="Picture 15">
            <a:extLst>
              <a:ext uri="{FF2B5EF4-FFF2-40B4-BE49-F238E27FC236}">
                <a16:creationId xmlns:a16="http://schemas.microsoft.com/office/drawing/2014/main" id="{F368D2D4-23B3-4A9A-9C60-0050E5DC28C8}"/>
              </a:ext>
            </a:extLst>
          </p:cNvPr>
          <p:cNvPicPr>
            <a:picLocks noChangeAspect="1"/>
          </p:cNvPicPr>
          <p:nvPr/>
        </p:nvPicPr>
        <p:blipFill rotWithShape="1">
          <a:blip r:embed="rId5">
            <a:clrChange>
              <a:clrFrom>
                <a:srgbClr val="FFFFFF"/>
              </a:clrFrom>
              <a:clrTo>
                <a:srgbClr val="FFFFFF">
                  <a:alpha val="0"/>
                </a:srgbClr>
              </a:clrTo>
            </a:clrChange>
          </a:blip>
          <a:srcRect b="8496"/>
          <a:stretch/>
        </p:blipFill>
        <p:spPr>
          <a:xfrm>
            <a:off x="5724829" y="4224876"/>
            <a:ext cx="4721192" cy="2156000"/>
          </a:xfrm>
          <a:prstGeom prst="rect">
            <a:avLst/>
          </a:prstGeom>
        </p:spPr>
      </p:pic>
      <p:sp>
        <p:nvSpPr>
          <p:cNvPr id="19" name="Title 2">
            <a:extLst>
              <a:ext uri="{FF2B5EF4-FFF2-40B4-BE49-F238E27FC236}">
                <a16:creationId xmlns:a16="http://schemas.microsoft.com/office/drawing/2014/main" id="{78CCA0B4-B365-4EC8-88E7-3996059C69F1}"/>
              </a:ext>
            </a:extLst>
          </p:cNvPr>
          <p:cNvSpPr txBox="1">
            <a:spLocks/>
          </p:cNvSpPr>
          <p:nvPr/>
        </p:nvSpPr>
        <p:spPr>
          <a:xfrm>
            <a:off x="1098429" y="288000"/>
            <a:ext cx="9798172" cy="540000"/>
          </a:xfrm>
          <a:prstGeom prst="rect">
            <a:avLst/>
          </a:prstGeom>
        </p:spPr>
        <p:txBody>
          <a:bodyPr vert="horz" wrap="square" lIns="91440" tIns="45720" rIns="91440" bIns="45720" rtlCol="0" anchor="ctr">
            <a:spAutoFit/>
          </a:bodyPr>
          <a:lstStyle>
            <a:lvl1pPr marL="0" algn="ctr" defTabSz="914400" rtl="0" eaLnBrk="1" latinLnBrk="0" hangingPunct="1">
              <a:lnSpc>
                <a:spcPct val="90000"/>
              </a:lnSpc>
              <a:spcBef>
                <a:spcPct val="0"/>
              </a:spcBef>
              <a:buNone/>
              <a:defRPr lang="en-US" sz="2800" b="1" kern="1200" dirty="0">
                <a:solidFill>
                  <a:srgbClr val="130355"/>
                </a:solidFill>
                <a:latin typeface="Calibri"/>
                <a:ea typeface="+mj-ea"/>
                <a:cs typeface="Arial" pitchFamily="34" charset="0"/>
              </a:defRPr>
            </a:lvl1pPr>
          </a:lstStyle>
          <a:p>
            <a:pPr lvl="0" algn="l"/>
            <a:r>
              <a:rPr lang="en-US" sz="3200" dirty="0">
                <a:solidFill>
                  <a:schemeClr val="accent1">
                    <a:lumMod val="75000"/>
                  </a:schemeClr>
                </a:solidFill>
              </a:rPr>
              <a:t>Ensure healthy lives and well-being for all at all ages</a:t>
            </a:r>
            <a:endParaRPr kumimoji="0" lang="en-US" sz="3200" b="1" i="0" u="none" strike="noStrike" kern="1200" cap="none" spc="0" normalizeH="0" baseline="0" noProof="0" dirty="0">
              <a:ln>
                <a:noFill/>
              </a:ln>
              <a:solidFill>
                <a:schemeClr val="accent1">
                  <a:lumMod val="75000"/>
                </a:schemeClr>
              </a:solidFill>
              <a:effectLst/>
              <a:uLnTx/>
              <a:uFillTx/>
              <a:latin typeface="Calibri"/>
              <a:ea typeface="+mj-ea"/>
              <a:cs typeface="Arial" pitchFamily="34" charset="0"/>
            </a:endParaRPr>
          </a:p>
        </p:txBody>
      </p:sp>
      <p:sp>
        <p:nvSpPr>
          <p:cNvPr id="21" name="Content Placeholder 3">
            <a:extLst>
              <a:ext uri="{FF2B5EF4-FFF2-40B4-BE49-F238E27FC236}">
                <a16:creationId xmlns:a16="http://schemas.microsoft.com/office/drawing/2014/main" id="{74C32320-476E-466F-84C6-7290416640AA}"/>
              </a:ext>
            </a:extLst>
          </p:cNvPr>
          <p:cNvSpPr txBox="1">
            <a:spLocks/>
          </p:cNvSpPr>
          <p:nvPr/>
        </p:nvSpPr>
        <p:spPr>
          <a:xfrm>
            <a:off x="768333" y="3864875"/>
            <a:ext cx="4489467" cy="830997"/>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2400" b="1" dirty="0">
                <a:solidFill>
                  <a:schemeClr val="accent6">
                    <a:lumMod val="75000"/>
                  </a:schemeClr>
                </a:solidFill>
              </a:rPr>
              <a:t>Tuberculosis incidence rate high in some AMS</a:t>
            </a:r>
            <a:endParaRPr lang="en-US" sz="1800" dirty="0">
              <a:solidFill>
                <a:schemeClr val="accent6">
                  <a:lumMod val="75000"/>
                </a:schemeClr>
              </a:solidFill>
            </a:endParaRPr>
          </a:p>
        </p:txBody>
      </p:sp>
    </p:spTree>
    <p:extLst>
      <p:ext uri="{BB962C8B-B14F-4D97-AF65-F5344CB8AC3E}">
        <p14:creationId xmlns:p14="http://schemas.microsoft.com/office/powerpoint/2010/main" val="63246488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13412</TotalTime>
  <Words>1783</Words>
  <Application>Microsoft Office PowerPoint</Application>
  <PresentationFormat>Widescreen</PresentationFormat>
  <Paragraphs>209</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Webdings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Priya</dc:creator>
  <cp:lastModifiedBy>Hsiu Chin TANG (SINGSTAT)</cp:lastModifiedBy>
  <cp:revision>1191</cp:revision>
  <cp:lastPrinted>2019-05-03T02:08:58Z</cp:lastPrinted>
  <dcterms:created xsi:type="dcterms:W3CDTF">2019-03-14T09:18:05Z</dcterms:created>
  <dcterms:modified xsi:type="dcterms:W3CDTF">2020-10-22T11:07:55Z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434c4c7-833e-41e4-b0ab-cdb227a2f6f7_Enabled">
    <vt:lpwstr>True</vt:lpwstr>
  </property>
  <property fmtid="{D5CDD505-2E9C-101B-9397-08002B2CF9AE}" pid="3" name="MSIP_Label_5434c4c7-833e-41e4-b0ab-cdb227a2f6f7_SiteId">
    <vt:lpwstr>0b11c524-9a1c-4e1b-84cb-6336aefc2243</vt:lpwstr>
  </property>
  <property fmtid="{D5CDD505-2E9C-101B-9397-08002B2CF9AE}" pid="4" name="MSIP_Label_5434c4c7-833e-41e4-b0ab-cdb227a2f6f7_Owner">
    <vt:lpwstr>Priyadharshini_N@singstat.gov.sg</vt:lpwstr>
  </property>
  <property fmtid="{D5CDD505-2E9C-101B-9397-08002B2CF9AE}" pid="5" name="MSIP_Label_5434c4c7-833e-41e4-b0ab-cdb227a2f6f7_SetDate">
    <vt:lpwstr>2020-10-14T02:30:12.1990198Z</vt:lpwstr>
  </property>
  <property fmtid="{D5CDD505-2E9C-101B-9397-08002B2CF9AE}" pid="6" name="MSIP_Label_5434c4c7-833e-41e4-b0ab-cdb227a2f6f7_Name">
    <vt:lpwstr>OFFICIAL (OPEN)</vt:lpwstr>
  </property>
  <property fmtid="{D5CDD505-2E9C-101B-9397-08002B2CF9AE}" pid="7" name="MSIP_Label_5434c4c7-833e-41e4-b0ab-cdb227a2f6f7_Application">
    <vt:lpwstr>Microsoft Azure Information Protection</vt:lpwstr>
  </property>
  <property fmtid="{D5CDD505-2E9C-101B-9397-08002B2CF9AE}" pid="8" name="MSIP_Label_5434c4c7-833e-41e4-b0ab-cdb227a2f6f7_ActionId">
    <vt:lpwstr>0f3848ef-7461-44c0-b318-a48837510559</vt:lpwstr>
  </property>
  <property fmtid="{D5CDD505-2E9C-101B-9397-08002B2CF9AE}" pid="9" name="MSIP_Label_5434c4c7-833e-41e4-b0ab-cdb227a2f6f7_Extended_MSFT_Method">
    <vt:lpwstr>Manual</vt:lpwstr>
  </property>
  <property fmtid="{D5CDD505-2E9C-101B-9397-08002B2CF9AE}" pid="10" name="Sensitivity">
    <vt:lpwstr>OFFICIAL (OPEN)</vt:lpwstr>
  </property>
</Properties>
</file>